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Poppins"/>
      <p:regular r:id="rId46"/>
      <p:bold r:id="rId47"/>
      <p:italic r:id="rId48"/>
      <p:boldItalic r:id="rId49"/>
    </p:embeddedFont>
    <p:embeddedFont>
      <p:font typeface="Poppins Light"/>
      <p:regular r:id="rId50"/>
      <p:bold r:id="rId51"/>
      <p:italic r:id="rId52"/>
      <p:boldItalic r:id="rId53"/>
    </p:embeddedFont>
    <p:embeddedFont>
      <p:font typeface="Poppins Medium"/>
      <p:regular r:id="rId54"/>
      <p:bold r:id="rId55"/>
      <p:italic r:id="rId56"/>
      <p:boldItalic r:id="rId57"/>
    </p:embeddedFont>
    <p:embeddedFont>
      <p:font typeface="Poppins SemiBold"/>
      <p:regular r:id="rId58"/>
      <p:bold r:id="rId59"/>
      <p:italic r:id="rId60"/>
      <p:boldItalic r:id="rId61"/>
    </p:embeddedFont>
    <p:embeddedFont>
      <p:font typeface="Comfortaa"/>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Poppins-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italic.fntdata"/><Relationship Id="rId47" Type="http://schemas.openxmlformats.org/officeDocument/2006/relationships/font" Target="fonts/Poppins-bold.fntdata"/><Relationship Id="rId49"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omfortaa-regular.fntdata"/><Relationship Id="rId61" Type="http://schemas.openxmlformats.org/officeDocument/2006/relationships/font" Target="fonts/PoppinsSemiBold-boldItalic.fntdata"/><Relationship Id="rId20" Type="http://schemas.openxmlformats.org/officeDocument/2006/relationships/slide" Target="slides/slide15.xml"/><Relationship Id="rId63" Type="http://schemas.openxmlformats.org/officeDocument/2006/relationships/font" Target="fonts/Comfortaa-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oppinsSem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Light-bold.fntdata"/><Relationship Id="rId50" Type="http://schemas.openxmlformats.org/officeDocument/2006/relationships/font" Target="fonts/PoppinsLight-regular.fntdata"/><Relationship Id="rId53" Type="http://schemas.openxmlformats.org/officeDocument/2006/relationships/font" Target="fonts/PoppinsLight-boldItalic.fntdata"/><Relationship Id="rId52" Type="http://schemas.openxmlformats.org/officeDocument/2006/relationships/font" Target="fonts/PoppinsLight-italic.fntdata"/><Relationship Id="rId11" Type="http://schemas.openxmlformats.org/officeDocument/2006/relationships/slide" Target="slides/slide6.xml"/><Relationship Id="rId55" Type="http://schemas.openxmlformats.org/officeDocument/2006/relationships/font" Target="fonts/PoppinsMedium-bold.fntdata"/><Relationship Id="rId10" Type="http://schemas.openxmlformats.org/officeDocument/2006/relationships/slide" Target="slides/slide5.xml"/><Relationship Id="rId54" Type="http://schemas.openxmlformats.org/officeDocument/2006/relationships/font" Target="fonts/PoppinsMedium-regular.fntdata"/><Relationship Id="rId13" Type="http://schemas.openxmlformats.org/officeDocument/2006/relationships/slide" Target="slides/slide8.xml"/><Relationship Id="rId57" Type="http://schemas.openxmlformats.org/officeDocument/2006/relationships/font" Target="fonts/PoppinsMedium-boldItalic.fntdata"/><Relationship Id="rId12" Type="http://schemas.openxmlformats.org/officeDocument/2006/relationships/slide" Target="slides/slide7.xml"/><Relationship Id="rId56" Type="http://schemas.openxmlformats.org/officeDocument/2006/relationships/font" Target="fonts/PoppinsMedium-italic.fntdata"/><Relationship Id="rId15" Type="http://schemas.openxmlformats.org/officeDocument/2006/relationships/slide" Target="slides/slide10.xml"/><Relationship Id="rId59" Type="http://schemas.openxmlformats.org/officeDocument/2006/relationships/font" Target="fonts/PoppinsSemiBold-bold.fntdata"/><Relationship Id="rId14" Type="http://schemas.openxmlformats.org/officeDocument/2006/relationships/slide" Target="slides/slide9.xml"/><Relationship Id="rId58" Type="http://schemas.openxmlformats.org/officeDocument/2006/relationships/font" Target="fonts/Poppins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c86cef09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c86cef09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c86cef09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c86cef09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c86cef09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c86cef09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7ed47f28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7ed47f28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c86cef09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c86cef09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c86cef09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c86cef09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c86cef09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c86cef09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7ed47f28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7ed47f28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c86cef09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c86cef09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5c86cef09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5c86cef09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5c4727ad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5c4727ad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37ed47f28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37ed47f28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7ed47f2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7ed47f2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c86cef09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c86cef09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c86cef097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5c86cef097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c86cef09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c86cef09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c86cef09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c86cef09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5c86cef097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5c86cef097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c86cef09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5c86cef09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c86cef097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c86cef097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c86cef097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c86cef097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7ed47f28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7ed47f28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37ed47f28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37ed47f28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c86cef097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5c86cef097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5c86cef097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5c86cef097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5c86cef097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5c86cef097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c86cef097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5c86cef097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5a79c1e9e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5a79c1e9e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28d6e0a6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28d6e0a6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37ed47f2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37ed47f2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7ed47f28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37ed47f28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c86cef09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c86cef0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c86cef09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c86cef09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c86cef09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c86cef09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c86cef09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c86cef09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hyperlink" Target="https://civitai.com/" TargetMode="External"/><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20.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29.png"/><Relationship Id="rId5"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28.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26.png"/><Relationship Id="rId5" Type="http://schemas.openxmlformats.org/officeDocument/2006/relationships/image" Target="../media/image38.png"/><Relationship Id="rId6"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30.png"/><Relationship Id="rId5"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image" Target="../media/image50.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jp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jpg"/><Relationship Id="rId4" Type="http://schemas.openxmlformats.org/officeDocument/2006/relationships/image" Target="../media/image43.png"/><Relationship Id="rId5" Type="http://schemas.openxmlformats.org/officeDocument/2006/relationships/image" Target="../media/image31.png"/><Relationship Id="rId6"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jpg"/><Relationship Id="rId4" Type="http://schemas.openxmlformats.org/officeDocument/2006/relationships/image" Target="../media/image49.png"/><Relationship Id="rId5" Type="http://schemas.openxmlformats.org/officeDocument/2006/relationships/hyperlink" Target="https://docs.midjourney.com/docs/chaos" TargetMode="External"/><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jpg"/><Relationship Id="rId4" Type="http://schemas.openxmlformats.org/officeDocument/2006/relationships/image" Target="../media/image39.png"/><Relationship Id="rId5" Type="http://schemas.openxmlformats.org/officeDocument/2006/relationships/image" Target="../media/image51.png"/><Relationship Id="rId6" Type="http://schemas.openxmlformats.org/officeDocument/2006/relationships/image" Target="../media/image42.png"/><Relationship Id="rId7" Type="http://schemas.openxmlformats.org/officeDocument/2006/relationships/image" Target="../media/image48.png"/><Relationship Id="rId8"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jpg"/><Relationship Id="rId4" Type="http://schemas.openxmlformats.org/officeDocument/2006/relationships/image" Target="../media/image47.png"/><Relationship Id="rId5"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jpg"/><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52.png"/><Relationship Id="rId7"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jpg"/><Relationship Id="rId4" Type="http://schemas.openxmlformats.org/officeDocument/2006/relationships/image" Target="../media/image69.png"/><Relationship Id="rId5" Type="http://schemas.openxmlformats.org/officeDocument/2006/relationships/image" Target="../media/image60.png"/><Relationship Id="rId6" Type="http://schemas.openxmlformats.org/officeDocument/2006/relationships/image" Target="../media/image55.png"/><Relationship Id="rId7"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1.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jp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jp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jpg"/><Relationship Id="rId4" Type="http://schemas.openxmlformats.org/officeDocument/2006/relationships/hyperlink" Target="https://designer.microsoft.com/" TargetMode="External"/><Relationship Id="rId5" Type="http://schemas.openxmlformats.org/officeDocument/2006/relationships/image" Target="../media/image64.png"/><Relationship Id="rId6"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jpg"/><Relationship Id="rId4" Type="http://schemas.openxmlformats.org/officeDocument/2006/relationships/hyperlink" Target="https://labs.openai.com/" TargetMode="External"/><Relationship Id="rId5" Type="http://schemas.openxmlformats.org/officeDocument/2006/relationships/image" Target="../media/image66.png"/><Relationship Id="rId6"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jpg"/><Relationship Id="rId4" Type="http://schemas.openxmlformats.org/officeDocument/2006/relationships/hyperlink" Target="https://lexica.art/" TargetMode="External"/><Relationship Id="rId5"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jp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8.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6.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 name="Google Shape;57;p13"/>
          <p:cNvSpPr txBox="1"/>
          <p:nvPr/>
        </p:nvSpPr>
        <p:spPr>
          <a:xfrm>
            <a:off x="358325" y="1938375"/>
            <a:ext cx="587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Poppins"/>
                <a:ea typeface="Poppins"/>
                <a:cs typeface="Poppins"/>
                <a:sym typeface="Poppins"/>
              </a:rPr>
              <a:t>Mastering Stable Diffusion </a:t>
            </a:r>
            <a:endParaRPr b="1" sz="2400">
              <a:solidFill>
                <a:schemeClr val="lt1"/>
              </a:solidFill>
              <a:latin typeface="Poppins"/>
              <a:ea typeface="Poppins"/>
              <a:cs typeface="Poppins"/>
              <a:sym typeface="Poppins"/>
            </a:endParaRPr>
          </a:p>
        </p:txBody>
      </p:sp>
      <p:sp>
        <p:nvSpPr>
          <p:cNvPr id="58" name="Google Shape;58;p13"/>
          <p:cNvSpPr txBox="1"/>
          <p:nvPr/>
        </p:nvSpPr>
        <p:spPr>
          <a:xfrm>
            <a:off x="387900" y="4220651"/>
            <a:ext cx="44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oppins Medium"/>
                <a:ea typeface="Poppins Medium"/>
                <a:cs typeface="Poppins Medium"/>
                <a:sym typeface="Poppins Medium"/>
              </a:rPr>
              <a:t>Sandeep Singh</a:t>
            </a:r>
            <a:endParaRPr>
              <a:solidFill>
                <a:schemeClr val="lt1"/>
              </a:solidFill>
              <a:latin typeface="Poppins Medium"/>
              <a:ea typeface="Poppins Medium"/>
              <a:cs typeface="Poppins Medium"/>
              <a:sym typeface="Poppins Medium"/>
            </a:endParaRPr>
          </a:p>
        </p:txBody>
      </p:sp>
      <p:sp>
        <p:nvSpPr>
          <p:cNvPr id="59" name="Google Shape;59;p13"/>
          <p:cNvSpPr txBox="1"/>
          <p:nvPr/>
        </p:nvSpPr>
        <p:spPr>
          <a:xfrm>
            <a:off x="396725" y="4452601"/>
            <a:ext cx="445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Poppins Medium"/>
                <a:ea typeface="Poppins Medium"/>
                <a:cs typeface="Poppins Medium"/>
                <a:sym typeface="Poppins Medium"/>
              </a:rPr>
              <a:t>Head of Applied AI, Beans AI</a:t>
            </a:r>
            <a:endParaRPr sz="1100">
              <a:solidFill>
                <a:schemeClr val="lt1"/>
              </a:solidFill>
              <a:latin typeface="Poppins Medium"/>
              <a:ea typeface="Poppins Medium"/>
              <a:cs typeface="Poppins Medium"/>
              <a:sym typeface="Poppins Medium"/>
            </a:endParaRPr>
          </a:p>
        </p:txBody>
      </p:sp>
      <p:sp>
        <p:nvSpPr>
          <p:cNvPr id="60" name="Google Shape;60;p13"/>
          <p:cNvSpPr/>
          <p:nvPr/>
        </p:nvSpPr>
        <p:spPr>
          <a:xfrm>
            <a:off x="425675" y="1452350"/>
            <a:ext cx="1325646" cy="354024"/>
          </a:xfrm>
          <a:prstGeom prst="flowChartTerminator">
            <a:avLst/>
          </a:prstGeom>
          <a:solidFill>
            <a:srgbClr val="22222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oppins Light"/>
                <a:ea typeface="Poppins Light"/>
                <a:cs typeface="Poppins Light"/>
                <a:sym typeface="Poppins Light"/>
              </a:rPr>
              <a:t>Workshop</a:t>
            </a:r>
            <a:endParaRPr sz="1200">
              <a:solidFill>
                <a:schemeClr val="lt1"/>
              </a:solidFill>
              <a:latin typeface="Poppins Light"/>
              <a:ea typeface="Poppins Light"/>
              <a:cs typeface="Poppins Light"/>
              <a:sym typeface="Poppins Light"/>
            </a:endParaRPr>
          </a:p>
        </p:txBody>
      </p:sp>
      <p:sp>
        <p:nvSpPr>
          <p:cNvPr id="61" name="Google Shape;61;p13"/>
          <p:cNvSpPr txBox="1"/>
          <p:nvPr/>
        </p:nvSpPr>
        <p:spPr>
          <a:xfrm>
            <a:off x="358325" y="2395575"/>
            <a:ext cx="839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Poppins"/>
                <a:ea typeface="Poppins"/>
                <a:cs typeface="Poppins"/>
                <a:sym typeface="Poppins"/>
              </a:rPr>
              <a:t>Module 5   </a:t>
            </a:r>
            <a:endParaRPr b="1" sz="2400">
              <a:solidFill>
                <a:schemeClr val="lt1"/>
              </a:solidFill>
              <a:latin typeface="Poppins"/>
              <a:ea typeface="Poppins"/>
              <a:cs typeface="Poppins"/>
              <a:sym typeface="Poppins"/>
            </a:endParaRPr>
          </a:p>
          <a:p>
            <a:pPr indent="0" lvl="0" marL="0" rtl="0" algn="l">
              <a:spcBef>
                <a:spcPts val="0"/>
              </a:spcBef>
              <a:spcAft>
                <a:spcPts val="0"/>
              </a:spcAft>
              <a:buNone/>
            </a:pPr>
            <a:r>
              <a:rPr b="1" lang="en" sz="2400">
                <a:solidFill>
                  <a:schemeClr val="lt1"/>
                </a:solidFill>
                <a:latin typeface="Poppins"/>
                <a:ea typeface="Poppins"/>
                <a:cs typeface="Poppins"/>
                <a:sym typeface="Poppins"/>
              </a:rPr>
              <a:t>Stable Diffusion Task to Achieve Purpose at hand</a:t>
            </a:r>
            <a:endParaRPr b="1" sz="2400">
              <a:solidFill>
                <a:schemeClr val="lt1"/>
              </a:solidFill>
              <a:latin typeface="Poppins"/>
              <a:ea typeface="Poppins"/>
              <a:cs typeface="Poppins"/>
              <a:sym typeface="Poppins"/>
            </a:endParaRPr>
          </a:p>
        </p:txBody>
      </p:sp>
      <p:pic>
        <p:nvPicPr>
          <p:cNvPr id="62" name="Google Shape;62;p13"/>
          <p:cNvPicPr preferRelativeResize="0"/>
          <p:nvPr/>
        </p:nvPicPr>
        <p:blipFill>
          <a:blip r:embed="rId4">
            <a:alphaModFix/>
          </a:blip>
          <a:stretch>
            <a:fillRect/>
          </a:stretch>
        </p:blipFill>
        <p:spPr>
          <a:xfrm>
            <a:off x="2563606" y="3429000"/>
            <a:ext cx="1299218" cy="1301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1" name="Google Shape;15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3" name="Google Shape;153;p22"/>
          <p:cNvSpPr txBox="1"/>
          <p:nvPr/>
        </p:nvSpPr>
        <p:spPr>
          <a:xfrm>
            <a:off x="192550" y="91325"/>
            <a:ext cx="637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Poppins SemiBold"/>
                <a:ea typeface="Poppins SemiBold"/>
                <a:cs typeface="Poppins SemiBold"/>
                <a:sym typeface="Poppins SemiBold"/>
              </a:rPr>
              <a:t>Img2img: Sketch</a:t>
            </a:r>
            <a:endParaRPr sz="2200">
              <a:solidFill>
                <a:schemeClr val="dk1"/>
              </a:solidFill>
              <a:latin typeface="Poppins SemiBold"/>
              <a:ea typeface="Poppins SemiBold"/>
              <a:cs typeface="Poppins SemiBold"/>
              <a:sym typeface="Poppins SemiBold"/>
            </a:endParaRPr>
          </a:p>
        </p:txBody>
      </p:sp>
      <p:pic>
        <p:nvPicPr>
          <p:cNvPr id="154" name="Google Shape;154;p22"/>
          <p:cNvPicPr preferRelativeResize="0"/>
          <p:nvPr/>
        </p:nvPicPr>
        <p:blipFill>
          <a:blip r:embed="rId4">
            <a:alphaModFix/>
          </a:blip>
          <a:stretch>
            <a:fillRect/>
          </a:stretch>
        </p:blipFill>
        <p:spPr>
          <a:xfrm>
            <a:off x="728900" y="761938"/>
            <a:ext cx="2672500" cy="2796476"/>
          </a:xfrm>
          <a:prstGeom prst="rect">
            <a:avLst/>
          </a:prstGeom>
          <a:noFill/>
          <a:ln>
            <a:noFill/>
          </a:ln>
        </p:spPr>
      </p:pic>
      <p:pic>
        <p:nvPicPr>
          <p:cNvPr id="155" name="Google Shape;155;p22"/>
          <p:cNvPicPr preferRelativeResize="0"/>
          <p:nvPr/>
        </p:nvPicPr>
        <p:blipFill>
          <a:blip r:embed="rId5">
            <a:alphaModFix/>
          </a:blip>
          <a:stretch>
            <a:fillRect/>
          </a:stretch>
        </p:blipFill>
        <p:spPr>
          <a:xfrm>
            <a:off x="5495675" y="761950"/>
            <a:ext cx="2847124" cy="2876524"/>
          </a:xfrm>
          <a:prstGeom prst="rect">
            <a:avLst/>
          </a:prstGeom>
          <a:noFill/>
          <a:ln>
            <a:noFill/>
          </a:ln>
        </p:spPr>
      </p:pic>
      <p:sp>
        <p:nvSpPr>
          <p:cNvPr id="156" name="Google Shape;156;p22"/>
          <p:cNvSpPr/>
          <p:nvPr/>
        </p:nvSpPr>
        <p:spPr>
          <a:xfrm>
            <a:off x="3538200" y="1810050"/>
            <a:ext cx="1807200" cy="96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txBox="1"/>
          <p:nvPr/>
        </p:nvSpPr>
        <p:spPr>
          <a:xfrm>
            <a:off x="704375" y="3808475"/>
            <a:ext cx="7289400" cy="113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Much more</a:t>
            </a:r>
            <a:r>
              <a:rPr b="1" i="1" lang="en">
                <a:solidFill>
                  <a:schemeClr val="accent4"/>
                </a:solidFill>
              </a:rPr>
              <a:t> finer control over editing</a:t>
            </a:r>
            <a:r>
              <a:rPr lang="en"/>
              <a:t> and introduction of new concepts.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3" name="Google Shape;16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5" name="Google Shape;165;p23"/>
          <p:cNvSpPr txBox="1"/>
          <p:nvPr/>
        </p:nvSpPr>
        <p:spPr>
          <a:xfrm>
            <a:off x="192550" y="91325"/>
            <a:ext cx="637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Poppins SemiBold"/>
                <a:ea typeface="Poppins SemiBold"/>
                <a:cs typeface="Poppins SemiBold"/>
                <a:sym typeface="Poppins SemiBold"/>
              </a:rPr>
              <a:t>Img2img: Inpainting + Sketch</a:t>
            </a:r>
            <a:endParaRPr sz="2200">
              <a:solidFill>
                <a:schemeClr val="dk1"/>
              </a:solidFill>
              <a:latin typeface="Poppins SemiBold"/>
              <a:ea typeface="Poppins SemiBold"/>
              <a:cs typeface="Poppins SemiBold"/>
              <a:sym typeface="Poppins SemiBold"/>
            </a:endParaRPr>
          </a:p>
        </p:txBody>
      </p:sp>
      <p:sp>
        <p:nvSpPr>
          <p:cNvPr id="166" name="Google Shape;166;p23"/>
          <p:cNvSpPr txBox="1"/>
          <p:nvPr/>
        </p:nvSpPr>
        <p:spPr>
          <a:xfrm>
            <a:off x="696200" y="950075"/>
            <a:ext cx="7289400" cy="113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Much more</a:t>
            </a:r>
            <a:r>
              <a:rPr b="1" i="1" lang="en">
                <a:solidFill>
                  <a:schemeClr val="accent4"/>
                </a:solidFill>
              </a:rPr>
              <a:t> finer control over editing</a:t>
            </a:r>
            <a:r>
              <a:rPr lang="en"/>
              <a:t> and introduction of new concepts. </a:t>
            </a:r>
            <a:br>
              <a:rPr lang="en"/>
            </a:br>
            <a:endParaRPr/>
          </a:p>
          <a:p>
            <a:pPr indent="-317500" lvl="0" marL="457200" rtl="0" algn="l">
              <a:spcBef>
                <a:spcPts val="0"/>
              </a:spcBef>
              <a:spcAft>
                <a:spcPts val="0"/>
              </a:spcAft>
              <a:buSzPts val="1400"/>
              <a:buChar char="●"/>
            </a:pPr>
            <a:r>
              <a:rPr lang="en"/>
              <a:t>You give schematic of </a:t>
            </a:r>
            <a:r>
              <a:rPr lang="en"/>
              <a:t>concept</a:t>
            </a:r>
            <a:r>
              <a:rPr lang="en"/>
              <a:t> to be generated and that drives the generation.</a:t>
            </a:r>
            <a:br>
              <a:rPr lang="en"/>
            </a:br>
            <a:r>
              <a:rPr lang="en"/>
              <a:t>E.g.</a:t>
            </a:r>
            <a:br>
              <a:rPr lang="en"/>
            </a:br>
            <a:r>
              <a:rPr lang="en"/>
              <a:t>Paint the line diagram to of plant to generate that type of tree. </a:t>
            </a:r>
            <a:br>
              <a:rPr lang="en"/>
            </a:br>
            <a:r>
              <a:rPr lang="en"/>
              <a:t>(more in demo)</a:t>
            </a:r>
            <a:endParaRPr/>
          </a:p>
        </p:txBody>
      </p:sp>
      <p:pic>
        <p:nvPicPr>
          <p:cNvPr id="167" name="Google Shape;167;p23"/>
          <p:cNvPicPr preferRelativeResize="0"/>
          <p:nvPr/>
        </p:nvPicPr>
        <p:blipFill>
          <a:blip r:embed="rId4">
            <a:alphaModFix/>
          </a:blip>
          <a:stretch>
            <a:fillRect/>
          </a:stretch>
        </p:blipFill>
        <p:spPr>
          <a:xfrm>
            <a:off x="2560401" y="2276924"/>
            <a:ext cx="3369124" cy="2617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3" name="Google Shape;17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5" name="Google Shape;175;p24"/>
          <p:cNvSpPr txBox="1"/>
          <p:nvPr/>
        </p:nvSpPr>
        <p:spPr>
          <a:xfrm>
            <a:off x="192550" y="91325"/>
            <a:ext cx="637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Poppins SemiBold"/>
                <a:ea typeface="Poppins SemiBold"/>
                <a:cs typeface="Poppins SemiBold"/>
                <a:sym typeface="Poppins SemiBold"/>
              </a:rPr>
              <a:t>Img2img: Demo</a:t>
            </a:r>
            <a:endParaRPr sz="2200">
              <a:solidFill>
                <a:schemeClr val="dk1"/>
              </a:solidFill>
              <a:latin typeface="Poppins SemiBold"/>
              <a:ea typeface="Poppins SemiBold"/>
              <a:cs typeface="Poppins SemiBold"/>
              <a:sym typeface="Poppins SemiBold"/>
            </a:endParaRPr>
          </a:p>
        </p:txBody>
      </p:sp>
      <p:sp>
        <p:nvSpPr>
          <p:cNvPr id="176" name="Google Shape;176;p24"/>
          <p:cNvSpPr txBox="1"/>
          <p:nvPr/>
        </p:nvSpPr>
        <p:spPr>
          <a:xfrm>
            <a:off x="778075" y="900925"/>
            <a:ext cx="7707000" cy="3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Img-2-img: Text Only</a:t>
            </a:r>
            <a:br>
              <a:rPr lang="en"/>
            </a:br>
            <a:br>
              <a:rPr lang="en"/>
            </a:br>
            <a:endParaRPr/>
          </a:p>
          <a:p>
            <a:pPr indent="-317500" lvl="0" marL="457200" rtl="0" algn="l">
              <a:spcBef>
                <a:spcPts val="0"/>
              </a:spcBef>
              <a:spcAft>
                <a:spcPts val="0"/>
              </a:spcAft>
              <a:buSzPts val="1400"/>
              <a:buChar char="●"/>
            </a:pPr>
            <a:r>
              <a:rPr lang="en"/>
              <a:t>Img-2-img: Text Plus Mask</a:t>
            </a:r>
            <a:br>
              <a:rPr lang="en"/>
            </a:br>
            <a:endParaRPr/>
          </a:p>
          <a:p>
            <a:pPr indent="-317500" lvl="0" marL="457200" rtl="0" algn="l">
              <a:spcBef>
                <a:spcPts val="0"/>
              </a:spcBef>
              <a:spcAft>
                <a:spcPts val="0"/>
              </a:spcAft>
              <a:buSzPts val="1400"/>
              <a:buChar char="●"/>
            </a:pPr>
            <a:r>
              <a:rPr lang="en"/>
              <a:t>CFG Scale and Denoising </a:t>
            </a:r>
            <a:br>
              <a:rPr lang="en"/>
            </a:br>
            <a:endParaRPr/>
          </a:p>
          <a:p>
            <a:pPr indent="-317500" lvl="0" marL="457200" rtl="0" algn="l">
              <a:spcBef>
                <a:spcPts val="0"/>
              </a:spcBef>
              <a:spcAft>
                <a:spcPts val="0"/>
              </a:spcAft>
              <a:buSzPts val="1400"/>
              <a:buChar char="●"/>
            </a:pPr>
            <a:r>
              <a:rPr lang="en"/>
              <a:t>Restore Faces</a:t>
            </a:r>
            <a:br>
              <a:rPr lang="en"/>
            </a:br>
            <a:endParaRPr/>
          </a:p>
          <a:p>
            <a:pPr indent="-317500" lvl="0" marL="457200" rtl="0" algn="l">
              <a:spcBef>
                <a:spcPts val="0"/>
              </a:spcBef>
              <a:spcAft>
                <a:spcPts val="0"/>
              </a:spcAft>
              <a:buSzPts val="1400"/>
              <a:buChar char="●"/>
            </a:pPr>
            <a:r>
              <a:rPr lang="en"/>
              <a:t>Samplers</a:t>
            </a:r>
            <a:br>
              <a:rPr lang="en"/>
            </a:br>
            <a:endParaRPr/>
          </a:p>
          <a:p>
            <a:pPr indent="-317500" lvl="0" marL="457200" rtl="0" algn="l">
              <a:spcBef>
                <a:spcPts val="0"/>
              </a:spcBef>
              <a:spcAft>
                <a:spcPts val="0"/>
              </a:spcAft>
              <a:buSzPts val="1400"/>
              <a:buChar char="●"/>
            </a:pPr>
            <a:r>
              <a:rPr lang="en"/>
              <a:t>Batch Count</a:t>
            </a:r>
            <a:br>
              <a:rPr lang="en"/>
            </a:br>
            <a:endParaRPr/>
          </a:p>
          <a:p>
            <a:pPr indent="-317500" lvl="0" marL="457200" rtl="0" algn="l">
              <a:spcBef>
                <a:spcPts val="0"/>
              </a:spcBef>
              <a:spcAft>
                <a:spcPts val="0"/>
              </a:spcAft>
              <a:buSzPts val="1400"/>
              <a:buChar char="●"/>
            </a:pPr>
            <a:r>
              <a:rPr lang="en"/>
              <a:t>Face-replacement</a:t>
            </a:r>
            <a:br>
              <a:rPr lang="en"/>
            </a:br>
            <a:endParaRPr/>
          </a:p>
          <a:p>
            <a:pPr indent="-317500" lvl="0" marL="457200" rtl="0" algn="l">
              <a:spcBef>
                <a:spcPts val="0"/>
              </a:spcBef>
              <a:spcAft>
                <a:spcPts val="0"/>
              </a:spcAft>
              <a:buSzPts val="1400"/>
              <a:buChar char="●"/>
            </a:pPr>
            <a:r>
              <a:rPr lang="en"/>
              <a:t>Inpaint Sketch</a:t>
            </a:r>
            <a:endParaRPr/>
          </a:p>
        </p:txBody>
      </p:sp>
      <p:pic>
        <p:nvPicPr>
          <p:cNvPr id="177" name="Google Shape;177;p24"/>
          <p:cNvPicPr preferRelativeResize="0"/>
          <p:nvPr/>
        </p:nvPicPr>
        <p:blipFill>
          <a:blip r:embed="rId4">
            <a:alphaModFix/>
          </a:blip>
          <a:stretch>
            <a:fillRect/>
          </a:stretch>
        </p:blipFill>
        <p:spPr>
          <a:xfrm>
            <a:off x="3687475" y="1107256"/>
            <a:ext cx="5014250" cy="2693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5" name="Google Shape;185;p25"/>
          <p:cNvSpPr txBox="1"/>
          <p:nvPr/>
        </p:nvSpPr>
        <p:spPr>
          <a:xfrm>
            <a:off x="192550" y="91325"/>
            <a:ext cx="5991900" cy="446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 sz="1700">
                <a:solidFill>
                  <a:srgbClr val="474747"/>
                </a:solidFill>
                <a:highlight>
                  <a:srgbClr val="FFFEFE"/>
                </a:highlight>
              </a:rPr>
              <a:t>CIVITAI : Floodgates of Stable Diffusion</a:t>
            </a:r>
            <a:endParaRPr sz="2400">
              <a:latin typeface="Poppins SemiBold"/>
              <a:ea typeface="Poppins SemiBold"/>
              <a:cs typeface="Poppins SemiBold"/>
              <a:sym typeface="Poppins SemiBold"/>
            </a:endParaRPr>
          </a:p>
        </p:txBody>
      </p:sp>
      <p:sp>
        <p:nvSpPr>
          <p:cNvPr id="186" name="Google Shape;186;p25"/>
          <p:cNvSpPr txBox="1"/>
          <p:nvPr/>
        </p:nvSpPr>
        <p:spPr>
          <a:xfrm>
            <a:off x="455400" y="748750"/>
            <a:ext cx="7150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omfortaa"/>
              <a:buChar char="●"/>
            </a:pPr>
            <a:r>
              <a:rPr b="1" i="1" lang="en">
                <a:solidFill>
                  <a:schemeClr val="accent4"/>
                </a:solidFill>
                <a:latin typeface="Comfortaa"/>
                <a:ea typeface="Comfortaa"/>
                <a:cs typeface="Comfortaa"/>
                <a:sym typeface="Comfortaa"/>
              </a:rPr>
              <a:t>Model Zoo</a:t>
            </a:r>
            <a:r>
              <a:rPr lang="en">
                <a:solidFill>
                  <a:schemeClr val="dk1"/>
                </a:solidFill>
                <a:latin typeface="Comfortaa"/>
                <a:ea typeface="Comfortaa"/>
                <a:cs typeface="Comfortaa"/>
                <a:sym typeface="Comfortaa"/>
              </a:rPr>
              <a:t> For Stable Diffusion</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Public place to access Stable Diffusion Model:</a:t>
            </a:r>
            <a:br>
              <a:rPr lang="en">
                <a:solidFill>
                  <a:schemeClr val="dk1"/>
                </a:solidFill>
                <a:latin typeface="Comfortaa"/>
                <a:ea typeface="Comfortaa"/>
                <a:cs typeface="Comfortaa"/>
                <a:sym typeface="Comfortaa"/>
              </a:rPr>
            </a:br>
            <a:r>
              <a:rPr lang="en" u="sng">
                <a:solidFill>
                  <a:schemeClr val="hlink"/>
                </a:solidFill>
                <a:latin typeface="Comfortaa"/>
                <a:ea typeface="Comfortaa"/>
                <a:cs typeface="Comfortaa"/>
                <a:sym typeface="Comfortaa"/>
                <a:hlinkClick r:id="rId4"/>
              </a:rPr>
              <a:t>https://civitai.com/</a:t>
            </a:r>
            <a:r>
              <a:rPr lang="en">
                <a:solidFill>
                  <a:schemeClr val="dk1"/>
                </a:solidFill>
                <a:latin typeface="Comfortaa"/>
                <a:ea typeface="Comfortaa"/>
                <a:cs typeface="Comfortaa"/>
                <a:sym typeface="Comfortaa"/>
              </a:rPr>
              <a:t> </a:t>
            </a: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Very Easy to Install and use. </a:t>
            </a: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p:txBody>
      </p:sp>
      <p:pic>
        <p:nvPicPr>
          <p:cNvPr id="187" name="Google Shape;187;p25"/>
          <p:cNvPicPr preferRelativeResize="0"/>
          <p:nvPr/>
        </p:nvPicPr>
        <p:blipFill>
          <a:blip r:embed="rId5">
            <a:alphaModFix/>
          </a:blip>
          <a:stretch>
            <a:fillRect/>
          </a:stretch>
        </p:blipFill>
        <p:spPr>
          <a:xfrm>
            <a:off x="794850" y="1914601"/>
            <a:ext cx="7374500" cy="290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3" name="Google Shape;19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5" name="Google Shape;195;p26"/>
          <p:cNvSpPr txBox="1"/>
          <p:nvPr/>
        </p:nvSpPr>
        <p:spPr>
          <a:xfrm>
            <a:off x="192550" y="91325"/>
            <a:ext cx="5991900" cy="446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 sz="1700">
                <a:solidFill>
                  <a:srgbClr val="474747"/>
                </a:solidFill>
                <a:highlight>
                  <a:srgbClr val="FFFEFE"/>
                </a:highlight>
              </a:rPr>
              <a:t>CIVITAI : Model Zoo For Stable Diffusion</a:t>
            </a:r>
            <a:endParaRPr sz="2400">
              <a:latin typeface="Poppins SemiBold"/>
              <a:ea typeface="Poppins SemiBold"/>
              <a:cs typeface="Poppins SemiBold"/>
              <a:sym typeface="Poppins SemiBold"/>
            </a:endParaRPr>
          </a:p>
        </p:txBody>
      </p:sp>
      <p:sp>
        <p:nvSpPr>
          <p:cNvPr id="196" name="Google Shape;196;p26"/>
          <p:cNvSpPr txBox="1"/>
          <p:nvPr/>
        </p:nvSpPr>
        <p:spPr>
          <a:xfrm>
            <a:off x="379200" y="901150"/>
            <a:ext cx="71508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Warning</a:t>
            </a:r>
            <a:r>
              <a:rPr lang="en">
                <a:solidFill>
                  <a:schemeClr val="dk1"/>
                </a:solidFill>
                <a:latin typeface="Comfortaa"/>
                <a:ea typeface="Comfortaa"/>
                <a:cs typeface="Comfortaa"/>
                <a:sym typeface="Comfortaa"/>
              </a:rPr>
              <a:t>: Some of the models:</a:t>
            </a:r>
            <a:br>
              <a:rPr lang="en">
                <a:solidFill>
                  <a:schemeClr val="dk1"/>
                </a:solidFill>
                <a:latin typeface="Comfortaa"/>
                <a:ea typeface="Comfortaa"/>
                <a:cs typeface="Comfortaa"/>
                <a:sym typeface="Comfortaa"/>
              </a:rPr>
            </a:br>
            <a:r>
              <a:rPr lang="en">
                <a:solidFill>
                  <a:schemeClr val="dk1"/>
                </a:solidFill>
                <a:latin typeface="Comfortaa"/>
                <a:ea typeface="Comfortaa"/>
                <a:cs typeface="Comfortaa"/>
                <a:sym typeface="Comfortaa"/>
              </a:rPr>
              <a:t>Might be </a:t>
            </a:r>
            <a:r>
              <a:rPr b="1" i="1" lang="en">
                <a:solidFill>
                  <a:schemeClr val="accent4"/>
                </a:solidFill>
                <a:latin typeface="Comfortaa"/>
                <a:ea typeface="Comfortaa"/>
                <a:cs typeface="Comfortaa"/>
                <a:sym typeface="Comfortaa"/>
              </a:rPr>
              <a:t>Not Safe For Work</a:t>
            </a:r>
            <a:br>
              <a:rPr lang="en">
                <a:solidFill>
                  <a:schemeClr val="dk1"/>
                </a:solidFill>
                <a:latin typeface="Comfortaa"/>
                <a:ea typeface="Comfortaa"/>
                <a:cs typeface="Comfortaa"/>
                <a:sym typeface="Comfortaa"/>
              </a:rPr>
            </a:b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Test before </a:t>
            </a:r>
            <a:r>
              <a:rPr lang="en">
                <a:solidFill>
                  <a:schemeClr val="dk1"/>
                </a:solidFill>
                <a:latin typeface="Comfortaa"/>
                <a:ea typeface="Comfortaa"/>
                <a:cs typeface="Comfortaa"/>
                <a:sym typeface="Comfortaa"/>
              </a:rPr>
              <a:t>Deploying</a:t>
            </a:r>
            <a:r>
              <a:rPr lang="en">
                <a:solidFill>
                  <a:schemeClr val="dk1"/>
                </a:solidFill>
                <a:latin typeface="Comfortaa"/>
                <a:ea typeface="Comfortaa"/>
                <a:cs typeface="Comfortaa"/>
                <a:sym typeface="Comfortaa"/>
              </a:rPr>
              <a:t> to assess the distribution. </a:t>
            </a:r>
            <a:br>
              <a:rPr lang="en">
                <a:solidFill>
                  <a:schemeClr val="dk1"/>
                </a:solidFill>
                <a:latin typeface="Comfortaa"/>
                <a:ea typeface="Comfortaa"/>
                <a:cs typeface="Comfortaa"/>
                <a:sym typeface="Comfortaa"/>
              </a:rPr>
            </a:b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Quite a lot of categories available for models as:</a:t>
            </a:r>
            <a:br>
              <a:rPr lang="en">
                <a:solidFill>
                  <a:schemeClr val="dk1"/>
                </a:solidFill>
                <a:latin typeface="Comfortaa"/>
                <a:ea typeface="Comfortaa"/>
                <a:cs typeface="Comfortaa"/>
                <a:sym typeface="Comfortaa"/>
              </a:rPr>
            </a:br>
            <a:br>
              <a:rPr lang="en">
                <a:solidFill>
                  <a:schemeClr val="dk1"/>
                </a:solidFill>
                <a:latin typeface="Comfortaa"/>
                <a:ea typeface="Comfortaa"/>
                <a:cs typeface="Comfortaa"/>
                <a:sym typeface="Comfortaa"/>
              </a:rPr>
            </a:b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p:txBody>
      </p:sp>
      <p:pic>
        <p:nvPicPr>
          <p:cNvPr id="197" name="Google Shape;197;p26"/>
          <p:cNvPicPr preferRelativeResize="0"/>
          <p:nvPr/>
        </p:nvPicPr>
        <p:blipFill>
          <a:blip r:embed="rId4">
            <a:alphaModFix/>
          </a:blip>
          <a:stretch>
            <a:fillRect/>
          </a:stretch>
        </p:blipFill>
        <p:spPr>
          <a:xfrm>
            <a:off x="933700" y="2416800"/>
            <a:ext cx="7587851" cy="309900"/>
          </a:xfrm>
          <a:prstGeom prst="rect">
            <a:avLst/>
          </a:prstGeom>
          <a:noFill/>
          <a:ln>
            <a:noFill/>
          </a:ln>
        </p:spPr>
      </p:pic>
      <p:pic>
        <p:nvPicPr>
          <p:cNvPr id="198" name="Google Shape;198;p26"/>
          <p:cNvPicPr preferRelativeResize="0"/>
          <p:nvPr/>
        </p:nvPicPr>
        <p:blipFill>
          <a:blip r:embed="rId5">
            <a:alphaModFix/>
          </a:blip>
          <a:stretch>
            <a:fillRect/>
          </a:stretch>
        </p:blipFill>
        <p:spPr>
          <a:xfrm>
            <a:off x="933700" y="2940125"/>
            <a:ext cx="6993675" cy="446400"/>
          </a:xfrm>
          <a:prstGeom prst="rect">
            <a:avLst/>
          </a:prstGeom>
          <a:noFill/>
          <a:ln>
            <a:noFill/>
          </a:ln>
        </p:spPr>
      </p:pic>
      <p:sp>
        <p:nvSpPr>
          <p:cNvPr id="199" name="Google Shape;199;p26"/>
          <p:cNvSpPr txBox="1"/>
          <p:nvPr/>
        </p:nvSpPr>
        <p:spPr>
          <a:xfrm>
            <a:off x="606075" y="3693825"/>
            <a:ext cx="8018400" cy="102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Few Notable Models:</a:t>
            </a:r>
            <a:br>
              <a:rPr lang="en"/>
            </a:br>
            <a:endParaRPr b="1" sz="2550">
              <a:solidFill>
                <a:srgbClr val="C1C2C5"/>
              </a:solidFill>
              <a:highlight>
                <a:srgbClr val="1A1B1E"/>
              </a:highlight>
              <a:latin typeface="Roboto"/>
              <a:ea typeface="Roboto"/>
              <a:cs typeface="Roboto"/>
              <a:sym typeface="Roboto"/>
            </a:endParaRPr>
          </a:p>
          <a:p>
            <a:pPr indent="0" lvl="0" marL="457200" rtl="0" algn="l">
              <a:spcBef>
                <a:spcPts val="0"/>
              </a:spcBef>
              <a:spcAft>
                <a:spcPts val="0"/>
              </a:spcAft>
              <a:buNone/>
            </a:pPr>
            <a:r>
              <a:t/>
            </a:r>
            <a:endParaRPr/>
          </a:p>
        </p:txBody>
      </p:sp>
      <p:pic>
        <p:nvPicPr>
          <p:cNvPr id="200" name="Google Shape;200;p26"/>
          <p:cNvPicPr preferRelativeResize="0"/>
          <p:nvPr/>
        </p:nvPicPr>
        <p:blipFill>
          <a:blip r:embed="rId6">
            <a:alphaModFix/>
          </a:blip>
          <a:stretch>
            <a:fillRect/>
          </a:stretch>
        </p:blipFill>
        <p:spPr>
          <a:xfrm>
            <a:off x="1103232" y="4050828"/>
            <a:ext cx="6824146" cy="309900"/>
          </a:xfrm>
          <a:prstGeom prst="rect">
            <a:avLst/>
          </a:prstGeom>
          <a:noFill/>
          <a:ln>
            <a:noFill/>
          </a:ln>
        </p:spPr>
      </p:pic>
      <p:pic>
        <p:nvPicPr>
          <p:cNvPr id="201" name="Google Shape;201;p26"/>
          <p:cNvPicPr preferRelativeResize="0"/>
          <p:nvPr/>
        </p:nvPicPr>
        <p:blipFill>
          <a:blip r:embed="rId7">
            <a:alphaModFix/>
          </a:blip>
          <a:stretch>
            <a:fillRect/>
          </a:stretch>
        </p:blipFill>
        <p:spPr>
          <a:xfrm>
            <a:off x="1103225" y="4460875"/>
            <a:ext cx="3045938" cy="44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7" name="Google Shape;20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9" name="Google Shape;209;p27"/>
          <p:cNvSpPr txBox="1"/>
          <p:nvPr/>
        </p:nvSpPr>
        <p:spPr>
          <a:xfrm>
            <a:off x="192550" y="91325"/>
            <a:ext cx="5991900" cy="446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 sz="1700">
                <a:solidFill>
                  <a:srgbClr val="474747"/>
                </a:solidFill>
                <a:highlight>
                  <a:srgbClr val="FFFEFE"/>
                </a:highlight>
              </a:rPr>
              <a:t>CIVITAI : Installation of Models</a:t>
            </a:r>
            <a:endParaRPr sz="2400">
              <a:latin typeface="Poppins SemiBold"/>
              <a:ea typeface="Poppins SemiBold"/>
              <a:cs typeface="Poppins SemiBold"/>
              <a:sym typeface="Poppins SemiBold"/>
            </a:endParaRPr>
          </a:p>
        </p:txBody>
      </p:sp>
      <p:sp>
        <p:nvSpPr>
          <p:cNvPr id="210" name="Google Shape;210;p27"/>
          <p:cNvSpPr txBox="1"/>
          <p:nvPr/>
        </p:nvSpPr>
        <p:spPr>
          <a:xfrm>
            <a:off x="301275" y="722025"/>
            <a:ext cx="8018400" cy="102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Run the below provided method from models/Stable-diffusion</a:t>
            </a:r>
            <a:r>
              <a:rPr lang="en"/>
              <a:t>:</a:t>
            </a:r>
            <a:br>
              <a:rPr lang="en"/>
            </a:br>
            <a:endParaRPr b="1" sz="2550">
              <a:solidFill>
                <a:srgbClr val="C1C2C5"/>
              </a:solidFill>
              <a:highlight>
                <a:srgbClr val="1A1B1E"/>
              </a:highlight>
              <a:latin typeface="Roboto"/>
              <a:ea typeface="Roboto"/>
              <a:cs typeface="Roboto"/>
              <a:sym typeface="Roboto"/>
            </a:endParaRPr>
          </a:p>
          <a:p>
            <a:pPr indent="0" lvl="0" marL="457200" rtl="0" algn="l">
              <a:spcBef>
                <a:spcPts val="0"/>
              </a:spcBef>
              <a:spcAft>
                <a:spcPts val="0"/>
              </a:spcAft>
              <a:buNone/>
            </a:pPr>
            <a:r>
              <a:t/>
            </a:r>
            <a:endParaRPr/>
          </a:p>
        </p:txBody>
      </p:sp>
      <p:sp>
        <p:nvSpPr>
          <p:cNvPr id="211" name="Google Shape;211;p27"/>
          <p:cNvSpPr txBox="1"/>
          <p:nvPr/>
        </p:nvSpPr>
        <p:spPr>
          <a:xfrm>
            <a:off x="177800" y="1733550"/>
            <a:ext cx="4417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rPr>
              <a:t>download_file(</a:t>
            </a:r>
            <a:endParaRPr>
              <a:solidFill>
                <a:schemeClr val="accent1"/>
              </a:solidFill>
            </a:endParaRPr>
          </a:p>
          <a:p>
            <a:pPr indent="0" lvl="0" marL="0" rtl="0" algn="l">
              <a:spcBef>
                <a:spcPts val="0"/>
              </a:spcBef>
              <a:spcAft>
                <a:spcPts val="0"/>
              </a:spcAft>
              <a:buNone/>
            </a:pPr>
            <a:r>
              <a:rPr lang="en">
                <a:solidFill>
                  <a:schemeClr val="accent1"/>
                </a:solidFill>
              </a:rPr>
              <a:t>    'https://civitai.com/api/download/models/125411',</a:t>
            </a:r>
            <a:endParaRPr>
              <a:solidFill>
                <a:schemeClr val="accent1"/>
              </a:solidFill>
            </a:endParaRPr>
          </a:p>
          <a:p>
            <a:pPr indent="0" lvl="0" marL="0" rtl="0" algn="l">
              <a:spcBef>
                <a:spcPts val="0"/>
              </a:spcBef>
              <a:spcAft>
                <a:spcPts val="0"/>
              </a:spcAft>
              <a:buNone/>
            </a:pPr>
            <a:r>
              <a:rPr lang="en">
                <a:solidFill>
                  <a:schemeClr val="accent1"/>
                </a:solidFill>
              </a:rPr>
              <a:t>    'realisticVisionV50_v50VAE.safetensors'</a:t>
            </a:r>
            <a:endParaRPr>
              <a:solidFill>
                <a:schemeClr val="accent1"/>
              </a:solidFill>
            </a:endParaRPr>
          </a:p>
          <a:p>
            <a:pPr indent="0" lvl="0" marL="0" rtl="0" algn="l">
              <a:spcBef>
                <a:spcPts val="0"/>
              </a:spcBef>
              <a:spcAft>
                <a:spcPts val="0"/>
              </a:spcAft>
              <a:buNone/>
            </a:pPr>
            <a:r>
              <a:rPr lang="en">
                <a:solidFill>
                  <a:schemeClr val="accent1"/>
                </a:solidFill>
              </a:rPr>
              <a:t>)</a:t>
            </a:r>
            <a:endParaRPr>
              <a:solidFill>
                <a:schemeClr val="accent1"/>
              </a:solidFill>
            </a:endParaRPr>
          </a:p>
        </p:txBody>
      </p:sp>
      <p:pic>
        <p:nvPicPr>
          <p:cNvPr id="212" name="Google Shape;212;p27"/>
          <p:cNvPicPr preferRelativeResize="0"/>
          <p:nvPr/>
        </p:nvPicPr>
        <p:blipFill>
          <a:blip r:embed="rId4">
            <a:alphaModFix/>
          </a:blip>
          <a:stretch>
            <a:fillRect/>
          </a:stretch>
        </p:blipFill>
        <p:spPr>
          <a:xfrm>
            <a:off x="192550" y="1228638"/>
            <a:ext cx="3045938" cy="446400"/>
          </a:xfrm>
          <a:prstGeom prst="rect">
            <a:avLst/>
          </a:prstGeom>
          <a:noFill/>
          <a:ln>
            <a:noFill/>
          </a:ln>
        </p:spPr>
      </p:pic>
      <p:pic>
        <p:nvPicPr>
          <p:cNvPr id="213" name="Google Shape;213;p27"/>
          <p:cNvPicPr preferRelativeResize="0"/>
          <p:nvPr/>
        </p:nvPicPr>
        <p:blipFill>
          <a:blip r:embed="rId5">
            <a:alphaModFix/>
          </a:blip>
          <a:stretch>
            <a:fillRect/>
          </a:stretch>
        </p:blipFill>
        <p:spPr>
          <a:xfrm>
            <a:off x="250507" y="2838778"/>
            <a:ext cx="6824146" cy="309900"/>
          </a:xfrm>
          <a:prstGeom prst="rect">
            <a:avLst/>
          </a:prstGeom>
          <a:noFill/>
          <a:ln>
            <a:noFill/>
          </a:ln>
        </p:spPr>
      </p:pic>
      <p:sp>
        <p:nvSpPr>
          <p:cNvPr id="214" name="Google Shape;214;p27"/>
          <p:cNvSpPr txBox="1"/>
          <p:nvPr/>
        </p:nvSpPr>
        <p:spPr>
          <a:xfrm>
            <a:off x="254000" y="3409950"/>
            <a:ext cx="767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rPr>
              <a:t>download_file(</a:t>
            </a:r>
            <a:endParaRPr>
              <a:solidFill>
                <a:schemeClr val="accent1"/>
              </a:solidFill>
            </a:endParaRPr>
          </a:p>
          <a:p>
            <a:pPr indent="0" lvl="0" marL="0" rtl="0" algn="l">
              <a:spcBef>
                <a:spcPts val="0"/>
              </a:spcBef>
              <a:spcAft>
                <a:spcPts val="0"/>
              </a:spcAft>
              <a:buNone/>
            </a:pPr>
            <a:r>
              <a:rPr lang="en">
                <a:solidFill>
                  <a:schemeClr val="accent1"/>
                </a:solidFill>
              </a:rPr>
              <a:t>    'https://civitai.com/api/download/models/</a:t>
            </a:r>
            <a:r>
              <a:rPr lang="en">
                <a:solidFill>
                  <a:schemeClr val="accent1"/>
                </a:solidFill>
              </a:rPr>
              <a:t>121557</a:t>
            </a:r>
            <a:r>
              <a:rPr lang="en">
                <a:solidFill>
                  <a:schemeClr val="accent1"/>
                </a:solidFill>
              </a:rPr>
              <a:t>,</a:t>
            </a:r>
            <a:endParaRPr>
              <a:solidFill>
                <a:schemeClr val="accent1"/>
              </a:solidFill>
            </a:endParaRPr>
          </a:p>
          <a:p>
            <a:pPr indent="0" lvl="0" marL="0" rtl="0" algn="l">
              <a:spcBef>
                <a:spcPts val="0"/>
              </a:spcBef>
              <a:spcAft>
                <a:spcPts val="0"/>
              </a:spcAft>
              <a:buNone/>
            </a:pPr>
            <a:r>
              <a:rPr lang="en">
                <a:solidFill>
                  <a:schemeClr val="accent1"/>
                </a:solidFill>
              </a:rPr>
              <a:t>    </a:t>
            </a:r>
            <a:r>
              <a:rPr lang="en">
                <a:solidFill>
                  <a:schemeClr val="accent1"/>
                </a:solidFill>
              </a:rPr>
              <a:t>icbinpICantBelieveIts_seco</a:t>
            </a:r>
            <a:r>
              <a:rPr lang="en">
                <a:solidFill>
                  <a:schemeClr val="accent1"/>
                </a:solidFill>
              </a:rPr>
              <a:t>.safetensors'</a:t>
            </a:r>
            <a:endParaRPr>
              <a:solidFill>
                <a:schemeClr val="accent1"/>
              </a:solidFill>
            </a:endParaRPr>
          </a:p>
          <a:p>
            <a:pPr indent="0" lvl="0" marL="0" rtl="0" algn="l">
              <a:spcBef>
                <a:spcPts val="0"/>
              </a:spcBef>
              <a:spcAft>
                <a:spcPts val="0"/>
              </a:spcAft>
              <a:buNone/>
            </a:pPr>
            <a:r>
              <a:rPr lang="en">
                <a:solidFill>
                  <a:schemeClr val="accent1"/>
                </a:solidFill>
              </a:rPr>
              <a:t>)</a:t>
            </a:r>
            <a:endParaRPr>
              <a:solidFill>
                <a:schemeClr val="accent1"/>
              </a:solidFill>
            </a:endParaRPr>
          </a:p>
        </p:txBody>
      </p:sp>
      <p:pic>
        <p:nvPicPr>
          <p:cNvPr id="215" name="Google Shape;215;p27"/>
          <p:cNvPicPr preferRelativeResize="0"/>
          <p:nvPr/>
        </p:nvPicPr>
        <p:blipFill>
          <a:blip r:embed="rId6">
            <a:alphaModFix/>
          </a:blip>
          <a:stretch>
            <a:fillRect/>
          </a:stretch>
        </p:blipFill>
        <p:spPr>
          <a:xfrm>
            <a:off x="4404575" y="1099125"/>
            <a:ext cx="4300751" cy="1658250"/>
          </a:xfrm>
          <a:prstGeom prst="rect">
            <a:avLst/>
          </a:prstGeom>
          <a:noFill/>
          <a:ln>
            <a:noFill/>
          </a:ln>
        </p:spPr>
      </p:pic>
      <p:sp>
        <p:nvSpPr>
          <p:cNvPr id="216" name="Google Shape;216;p27"/>
          <p:cNvSpPr txBox="1"/>
          <p:nvPr/>
        </p:nvSpPr>
        <p:spPr>
          <a:xfrm>
            <a:off x="5099950" y="4377875"/>
            <a:ext cx="41910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accent4"/>
                </a:solidFill>
              </a:rPr>
              <a:t>More user friendly way os installation of models in a bit.!</a:t>
            </a:r>
            <a:endParaRPr b="1" i="1">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2" name="Google Shape;22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4" name="Google Shape;224;p28"/>
          <p:cNvSpPr txBox="1"/>
          <p:nvPr/>
        </p:nvSpPr>
        <p:spPr>
          <a:xfrm>
            <a:off x="192550" y="91325"/>
            <a:ext cx="5991900" cy="446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 sz="1700">
                <a:solidFill>
                  <a:srgbClr val="474747"/>
                </a:solidFill>
                <a:highlight>
                  <a:srgbClr val="FFFEFE"/>
                </a:highlight>
              </a:rPr>
              <a:t>CIVITAI : Example Generations</a:t>
            </a:r>
            <a:endParaRPr sz="2400">
              <a:latin typeface="Poppins SemiBold"/>
              <a:ea typeface="Poppins SemiBold"/>
              <a:cs typeface="Poppins SemiBold"/>
              <a:sym typeface="Poppins SemiBold"/>
            </a:endParaRPr>
          </a:p>
        </p:txBody>
      </p:sp>
      <p:sp>
        <p:nvSpPr>
          <p:cNvPr id="225" name="Google Shape;225;p28"/>
          <p:cNvSpPr txBox="1"/>
          <p:nvPr/>
        </p:nvSpPr>
        <p:spPr>
          <a:xfrm>
            <a:off x="301275" y="722025"/>
            <a:ext cx="8018400" cy="102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Same prompt used for both models as below.</a:t>
            </a:r>
            <a:endParaRPr b="1" sz="2550">
              <a:solidFill>
                <a:srgbClr val="C1C2C5"/>
              </a:solidFill>
              <a:highlight>
                <a:srgbClr val="1A1B1E"/>
              </a:highlight>
              <a:latin typeface="Roboto"/>
              <a:ea typeface="Roboto"/>
              <a:cs typeface="Roboto"/>
              <a:sym typeface="Roboto"/>
            </a:endParaRPr>
          </a:p>
          <a:p>
            <a:pPr indent="0" lvl="0" marL="457200" rtl="0" algn="l">
              <a:spcBef>
                <a:spcPts val="0"/>
              </a:spcBef>
              <a:spcAft>
                <a:spcPts val="0"/>
              </a:spcAft>
              <a:buNone/>
            </a:pPr>
            <a:r>
              <a:t/>
            </a:r>
            <a:endParaRPr/>
          </a:p>
        </p:txBody>
      </p:sp>
      <p:pic>
        <p:nvPicPr>
          <p:cNvPr id="226" name="Google Shape;226;p28"/>
          <p:cNvPicPr preferRelativeResize="0"/>
          <p:nvPr/>
        </p:nvPicPr>
        <p:blipFill>
          <a:blip r:embed="rId4">
            <a:alphaModFix/>
          </a:blip>
          <a:stretch>
            <a:fillRect/>
          </a:stretch>
        </p:blipFill>
        <p:spPr>
          <a:xfrm>
            <a:off x="1420296" y="1059570"/>
            <a:ext cx="1709348" cy="250500"/>
          </a:xfrm>
          <a:prstGeom prst="rect">
            <a:avLst/>
          </a:prstGeom>
          <a:noFill/>
          <a:ln>
            <a:noFill/>
          </a:ln>
        </p:spPr>
      </p:pic>
      <p:pic>
        <p:nvPicPr>
          <p:cNvPr id="227" name="Google Shape;227;p28"/>
          <p:cNvPicPr preferRelativeResize="0"/>
          <p:nvPr/>
        </p:nvPicPr>
        <p:blipFill>
          <a:blip r:embed="rId5">
            <a:alphaModFix/>
          </a:blip>
          <a:stretch>
            <a:fillRect/>
          </a:stretch>
        </p:blipFill>
        <p:spPr>
          <a:xfrm>
            <a:off x="5519192" y="1390225"/>
            <a:ext cx="2576045" cy="2617050"/>
          </a:xfrm>
          <a:prstGeom prst="rect">
            <a:avLst/>
          </a:prstGeom>
          <a:noFill/>
          <a:ln>
            <a:noFill/>
          </a:ln>
        </p:spPr>
      </p:pic>
      <p:pic>
        <p:nvPicPr>
          <p:cNvPr id="228" name="Google Shape;228;p28"/>
          <p:cNvPicPr preferRelativeResize="0"/>
          <p:nvPr/>
        </p:nvPicPr>
        <p:blipFill>
          <a:blip r:embed="rId6">
            <a:alphaModFix/>
          </a:blip>
          <a:stretch>
            <a:fillRect/>
          </a:stretch>
        </p:blipFill>
        <p:spPr>
          <a:xfrm>
            <a:off x="4989300" y="1059575"/>
            <a:ext cx="3635825" cy="250500"/>
          </a:xfrm>
          <a:prstGeom prst="rect">
            <a:avLst/>
          </a:prstGeom>
          <a:noFill/>
          <a:ln>
            <a:noFill/>
          </a:ln>
        </p:spPr>
      </p:pic>
      <p:pic>
        <p:nvPicPr>
          <p:cNvPr id="229" name="Google Shape;229;p28"/>
          <p:cNvPicPr preferRelativeResize="0"/>
          <p:nvPr/>
        </p:nvPicPr>
        <p:blipFill>
          <a:blip r:embed="rId7">
            <a:alphaModFix/>
          </a:blip>
          <a:stretch>
            <a:fillRect/>
          </a:stretch>
        </p:blipFill>
        <p:spPr>
          <a:xfrm>
            <a:off x="986964" y="1434635"/>
            <a:ext cx="2576026" cy="2528227"/>
          </a:xfrm>
          <a:prstGeom prst="rect">
            <a:avLst/>
          </a:prstGeom>
          <a:noFill/>
          <a:ln>
            <a:noFill/>
          </a:ln>
        </p:spPr>
      </p:pic>
      <p:sp>
        <p:nvSpPr>
          <p:cNvPr id="230" name="Google Shape;230;p28"/>
          <p:cNvSpPr txBox="1"/>
          <p:nvPr/>
        </p:nvSpPr>
        <p:spPr>
          <a:xfrm>
            <a:off x="625925" y="3929750"/>
            <a:ext cx="7901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RAW photo, 8k UHD, high detailed skin, handsome german hippie, 72yo, bavarian man, green eyes, rule of thirds, masterpiece, photography, ultra realism, realistic, outdoors, golden hour, portrait, smiling, grey short hair, rocker style, DoF, (Hamburg:1.1), harbor, sky, clouds, soft lighting, ( highly detailed skin:0.7),(film grain:1.3), 8k uhd, dslr, soft lighting, high quality, HDRI, Fujifilm XT3 &lt;lora:add_detail:0.66&gt;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6" name="Google Shape;23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8" name="Google Shape;238;p29"/>
          <p:cNvSpPr txBox="1"/>
          <p:nvPr/>
        </p:nvSpPr>
        <p:spPr>
          <a:xfrm>
            <a:off x="192550" y="91325"/>
            <a:ext cx="599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SemiBold"/>
                <a:ea typeface="Poppins SemiBold"/>
                <a:cs typeface="Poppins SemiBold"/>
                <a:sym typeface="Poppins SemiBold"/>
              </a:rPr>
              <a:t>Stable Diffusion: Extensions</a:t>
            </a:r>
            <a:endParaRPr sz="2400">
              <a:latin typeface="Poppins SemiBold"/>
              <a:ea typeface="Poppins SemiBold"/>
              <a:cs typeface="Poppins SemiBold"/>
              <a:sym typeface="Poppins SemiBold"/>
            </a:endParaRPr>
          </a:p>
        </p:txBody>
      </p:sp>
      <p:sp>
        <p:nvSpPr>
          <p:cNvPr id="239" name="Google Shape;239;p29"/>
          <p:cNvSpPr txBox="1"/>
          <p:nvPr/>
        </p:nvSpPr>
        <p:spPr>
          <a:xfrm>
            <a:off x="489850" y="925275"/>
            <a:ext cx="7955700" cy="125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Easy way to extend the user </a:t>
            </a:r>
            <a:r>
              <a:rPr lang="en"/>
              <a:t>experience</a:t>
            </a:r>
            <a:r>
              <a:rPr lang="en"/>
              <a:t> of Stable Diffusion. </a:t>
            </a:r>
            <a:br>
              <a:rPr lang="en"/>
            </a:br>
            <a:endParaRPr/>
          </a:p>
          <a:p>
            <a:pPr indent="-317500" lvl="0" marL="457200" rtl="0" algn="l">
              <a:spcBef>
                <a:spcPts val="0"/>
              </a:spcBef>
              <a:spcAft>
                <a:spcPts val="0"/>
              </a:spcAft>
              <a:buSzPts val="1400"/>
              <a:buChar char="●"/>
            </a:pPr>
            <a:r>
              <a:rPr lang="en"/>
              <a:t>Enable it while starting the WebUI in share mode:</a:t>
            </a:r>
            <a:br>
              <a:rPr lang="en"/>
            </a:b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 Local mode, no need to enable is explicitly.</a:t>
            </a:r>
            <a:br>
              <a:rPr lang="en"/>
            </a:br>
            <a:endParaRPr/>
          </a:p>
          <a:p>
            <a:pPr indent="-317500" lvl="0" marL="457200" rtl="0" algn="l">
              <a:spcBef>
                <a:spcPts val="0"/>
              </a:spcBef>
              <a:spcAft>
                <a:spcPts val="0"/>
              </a:spcAft>
              <a:buSzPts val="1400"/>
              <a:buChar char="●"/>
            </a:pPr>
            <a:r>
              <a:rPr lang="en"/>
              <a:t>Extension Tab in WebUI </a:t>
            </a:r>
            <a:r>
              <a:rPr lang="en" sz="2400"/>
              <a:t>⇒</a:t>
            </a:r>
            <a:endParaRPr sz="2400"/>
          </a:p>
        </p:txBody>
      </p:sp>
      <p:pic>
        <p:nvPicPr>
          <p:cNvPr id="240" name="Google Shape;240;p29"/>
          <p:cNvPicPr preferRelativeResize="0"/>
          <p:nvPr/>
        </p:nvPicPr>
        <p:blipFill>
          <a:blip r:embed="rId4">
            <a:alphaModFix/>
          </a:blip>
          <a:stretch>
            <a:fillRect/>
          </a:stretch>
        </p:blipFill>
        <p:spPr>
          <a:xfrm>
            <a:off x="1783425" y="1633775"/>
            <a:ext cx="5599350" cy="465400"/>
          </a:xfrm>
          <a:prstGeom prst="rect">
            <a:avLst/>
          </a:prstGeom>
          <a:noFill/>
          <a:ln>
            <a:noFill/>
          </a:ln>
        </p:spPr>
      </p:pic>
      <p:pic>
        <p:nvPicPr>
          <p:cNvPr id="241" name="Google Shape;241;p29"/>
          <p:cNvPicPr preferRelativeResize="0"/>
          <p:nvPr/>
        </p:nvPicPr>
        <p:blipFill>
          <a:blip r:embed="rId5">
            <a:alphaModFix/>
          </a:blip>
          <a:stretch>
            <a:fillRect/>
          </a:stretch>
        </p:blipFill>
        <p:spPr>
          <a:xfrm>
            <a:off x="3665675" y="2391099"/>
            <a:ext cx="4960251" cy="2644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9" name="Google Shape;249;p30"/>
          <p:cNvSpPr txBox="1"/>
          <p:nvPr/>
        </p:nvSpPr>
        <p:spPr>
          <a:xfrm>
            <a:off x="192550" y="91325"/>
            <a:ext cx="637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SemiBold"/>
                <a:ea typeface="Poppins SemiBold"/>
                <a:cs typeface="Poppins SemiBold"/>
                <a:sym typeface="Poppins SemiBold"/>
              </a:rPr>
              <a:t>Stable Diffusion: Extensions Load/Install</a:t>
            </a:r>
            <a:endParaRPr sz="2400">
              <a:latin typeface="Poppins SemiBold"/>
              <a:ea typeface="Poppins SemiBold"/>
              <a:cs typeface="Poppins SemiBold"/>
              <a:sym typeface="Poppins SemiBold"/>
            </a:endParaRPr>
          </a:p>
        </p:txBody>
      </p:sp>
      <p:sp>
        <p:nvSpPr>
          <p:cNvPr id="250" name="Google Shape;250;p30"/>
          <p:cNvSpPr txBox="1"/>
          <p:nvPr/>
        </p:nvSpPr>
        <p:spPr>
          <a:xfrm>
            <a:off x="489850" y="620475"/>
            <a:ext cx="7955700" cy="422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Explore and Install from Stable-Diffusion core repo:</a:t>
            </a:r>
            <a:br>
              <a:rPr lang="en"/>
            </a:br>
            <a:br>
              <a:rPr lang="en"/>
            </a:b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Install CIVITAI Extension to Install models easily:</a:t>
            </a:r>
            <a:endParaRPr/>
          </a:p>
        </p:txBody>
      </p:sp>
      <p:pic>
        <p:nvPicPr>
          <p:cNvPr id="251" name="Google Shape;251;p30"/>
          <p:cNvPicPr preferRelativeResize="0"/>
          <p:nvPr/>
        </p:nvPicPr>
        <p:blipFill>
          <a:blip r:embed="rId4">
            <a:alphaModFix/>
          </a:blip>
          <a:stretch>
            <a:fillRect/>
          </a:stretch>
        </p:blipFill>
        <p:spPr>
          <a:xfrm>
            <a:off x="1016025" y="1017725"/>
            <a:ext cx="5823850" cy="1770849"/>
          </a:xfrm>
          <a:prstGeom prst="rect">
            <a:avLst/>
          </a:prstGeom>
          <a:noFill/>
          <a:ln>
            <a:noFill/>
          </a:ln>
        </p:spPr>
      </p:pic>
      <p:pic>
        <p:nvPicPr>
          <p:cNvPr id="252" name="Google Shape;252;p30"/>
          <p:cNvPicPr preferRelativeResize="0"/>
          <p:nvPr/>
        </p:nvPicPr>
        <p:blipFill>
          <a:blip r:embed="rId5">
            <a:alphaModFix/>
          </a:blip>
          <a:stretch>
            <a:fillRect/>
          </a:stretch>
        </p:blipFill>
        <p:spPr>
          <a:xfrm>
            <a:off x="1279075" y="3160875"/>
            <a:ext cx="4034973" cy="1691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8" name="Google Shape;25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0" name="Google Shape;260;p31"/>
          <p:cNvSpPr txBox="1"/>
          <p:nvPr/>
        </p:nvSpPr>
        <p:spPr>
          <a:xfrm>
            <a:off x="192550" y="91325"/>
            <a:ext cx="637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SemiBold"/>
                <a:ea typeface="Poppins SemiBold"/>
                <a:cs typeface="Poppins SemiBold"/>
                <a:sym typeface="Poppins SemiBold"/>
              </a:rPr>
              <a:t>Stable Diffusion: CIVITAI Extension Use</a:t>
            </a:r>
            <a:endParaRPr sz="2400">
              <a:latin typeface="Poppins SemiBold"/>
              <a:ea typeface="Poppins SemiBold"/>
              <a:cs typeface="Poppins SemiBold"/>
              <a:sym typeface="Poppins SemiBold"/>
            </a:endParaRPr>
          </a:p>
        </p:txBody>
      </p:sp>
      <p:sp>
        <p:nvSpPr>
          <p:cNvPr id="261" name="Google Shape;261;p31"/>
          <p:cNvSpPr txBox="1"/>
          <p:nvPr/>
        </p:nvSpPr>
        <p:spPr>
          <a:xfrm>
            <a:off x="489850" y="620475"/>
            <a:ext cx="7955700" cy="286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One CIVITAI Helper is installed, We see new tab as</a:t>
            </a:r>
            <a:r>
              <a:rPr lang="en"/>
              <a: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Install CIVITAI Extension to Install models easily:</a:t>
            </a:r>
            <a:br>
              <a:rPr lang="en"/>
            </a:br>
            <a:r>
              <a:rPr lang="en"/>
              <a:t>Get the URL from browser from CIVITAI portal and use that to download the model.</a:t>
            </a:r>
            <a:br>
              <a:rPr lang="en"/>
            </a:br>
            <a:br>
              <a:rPr lang="en"/>
            </a:br>
            <a:endParaRPr/>
          </a:p>
        </p:txBody>
      </p:sp>
      <p:pic>
        <p:nvPicPr>
          <p:cNvPr id="262" name="Google Shape;262;p31"/>
          <p:cNvPicPr preferRelativeResize="0"/>
          <p:nvPr/>
        </p:nvPicPr>
        <p:blipFill>
          <a:blip r:embed="rId4">
            <a:alphaModFix/>
          </a:blip>
          <a:stretch>
            <a:fillRect/>
          </a:stretch>
        </p:blipFill>
        <p:spPr>
          <a:xfrm>
            <a:off x="716650" y="1017724"/>
            <a:ext cx="7848826" cy="487775"/>
          </a:xfrm>
          <a:prstGeom prst="rect">
            <a:avLst/>
          </a:prstGeom>
          <a:noFill/>
          <a:ln>
            <a:noFill/>
          </a:ln>
        </p:spPr>
      </p:pic>
      <p:pic>
        <p:nvPicPr>
          <p:cNvPr id="263" name="Google Shape;263;p31"/>
          <p:cNvPicPr preferRelativeResize="0"/>
          <p:nvPr/>
        </p:nvPicPr>
        <p:blipFill>
          <a:blip r:embed="rId5">
            <a:alphaModFix/>
          </a:blip>
          <a:stretch>
            <a:fillRect/>
          </a:stretch>
        </p:blipFill>
        <p:spPr>
          <a:xfrm>
            <a:off x="653125" y="2121175"/>
            <a:ext cx="8298552" cy="1325025"/>
          </a:xfrm>
          <a:prstGeom prst="rect">
            <a:avLst/>
          </a:prstGeom>
          <a:noFill/>
          <a:ln>
            <a:noFill/>
          </a:ln>
        </p:spPr>
      </p:pic>
      <p:sp>
        <p:nvSpPr>
          <p:cNvPr id="264" name="Google Shape;264;p31"/>
          <p:cNvSpPr txBox="1"/>
          <p:nvPr/>
        </p:nvSpPr>
        <p:spPr>
          <a:xfrm>
            <a:off x="653150" y="3574150"/>
            <a:ext cx="7912200" cy="1197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will install model at appropriate location, no effort to keep it integrated. </a:t>
            </a:r>
            <a:br>
              <a:rPr lang="en"/>
            </a:br>
            <a:endParaRPr/>
          </a:p>
          <a:p>
            <a:pPr indent="-317500" lvl="0" marL="457200" rtl="0" algn="l">
              <a:spcBef>
                <a:spcPts val="0"/>
              </a:spcBef>
              <a:spcAft>
                <a:spcPts val="0"/>
              </a:spcAft>
              <a:buSzPts val="1400"/>
              <a:buChar char="●"/>
            </a:pPr>
            <a:r>
              <a:rPr lang="en"/>
              <a:t>Model will </a:t>
            </a:r>
            <a:r>
              <a:rPr lang="en"/>
              <a:t>become</a:t>
            </a:r>
            <a:r>
              <a:rPr lang="en"/>
              <a:t> </a:t>
            </a:r>
            <a:r>
              <a:rPr b="1" i="1" lang="en">
                <a:solidFill>
                  <a:schemeClr val="accent4"/>
                </a:solidFill>
              </a:rPr>
              <a:t>available into models dropbox after restart</a:t>
            </a:r>
            <a:r>
              <a:rPr lang="en"/>
              <a:t>. </a:t>
            </a:r>
            <a:br>
              <a:rPr lang="en"/>
            </a:br>
            <a:br>
              <a:rPr lang="en"/>
            </a:br>
            <a:r>
              <a:rPr b="1" i="1" lang="en">
                <a:solidFill>
                  <a:schemeClr val="accent1"/>
                </a:solidFill>
              </a:rPr>
              <a:t>Caution</a:t>
            </a:r>
            <a:r>
              <a:rPr i="1" lang="en">
                <a:solidFill>
                  <a:schemeClr val="accent1"/>
                </a:solidFill>
              </a:rPr>
              <a:t>: If available use ‘safetensor’ type of model than ckp(checkpoint file)</a:t>
            </a:r>
            <a:endParaRPr i="1">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70" name="Google Shape;70;p14"/>
          <p:cNvSpPr txBox="1"/>
          <p:nvPr/>
        </p:nvSpPr>
        <p:spPr>
          <a:xfrm>
            <a:off x="192550" y="91325"/>
            <a:ext cx="599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SemiBold"/>
                <a:ea typeface="Poppins SemiBold"/>
                <a:cs typeface="Poppins SemiBold"/>
                <a:sym typeface="Poppins SemiBold"/>
              </a:rPr>
              <a:t>Module 5 Purpose</a:t>
            </a:r>
            <a:endParaRPr sz="2400">
              <a:latin typeface="Poppins SemiBold"/>
              <a:ea typeface="Poppins SemiBold"/>
              <a:cs typeface="Poppins SemiBold"/>
              <a:sym typeface="Poppins SemiBold"/>
            </a:endParaRPr>
          </a:p>
        </p:txBody>
      </p:sp>
      <p:sp>
        <p:nvSpPr>
          <p:cNvPr id="71" name="Google Shape;71;p14"/>
          <p:cNvSpPr txBox="1"/>
          <p:nvPr/>
        </p:nvSpPr>
        <p:spPr>
          <a:xfrm>
            <a:off x="810850" y="761700"/>
            <a:ext cx="7649700" cy="6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Theme of this </a:t>
            </a:r>
            <a:r>
              <a:rPr b="1" i="1" lang="en"/>
              <a:t>MOST APPLIED </a:t>
            </a:r>
            <a:r>
              <a:rPr lang="en"/>
              <a:t>module is:</a:t>
            </a:r>
            <a:br>
              <a:rPr lang="en"/>
            </a:br>
            <a:r>
              <a:rPr i="1" lang="en">
                <a:solidFill>
                  <a:schemeClr val="accent4"/>
                </a:solidFill>
              </a:rPr>
              <a:t>Find and Use the Type of Stable Diffusion Application Needed to Achieve the Results</a:t>
            </a:r>
            <a:r>
              <a:rPr i="1" lang="en">
                <a:solidFill>
                  <a:schemeClr val="accent4"/>
                </a:solidFill>
              </a:rPr>
              <a:t>.</a:t>
            </a:r>
            <a:endParaRPr i="1">
              <a:solidFill>
                <a:schemeClr val="accent4"/>
              </a:solidFill>
            </a:endParaRPr>
          </a:p>
        </p:txBody>
      </p:sp>
      <p:sp>
        <p:nvSpPr>
          <p:cNvPr id="72" name="Google Shape;72;p14"/>
          <p:cNvSpPr txBox="1"/>
          <p:nvPr/>
        </p:nvSpPr>
        <p:spPr>
          <a:xfrm>
            <a:off x="112150" y="1501525"/>
            <a:ext cx="53295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img2img: Categorical Intuition</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Image In-Painting: Various forms and factors.</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Image Editing with img2img Sketch.</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Image Editing with In-Paint Sketch.</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CIVITAI: Introduction and fine-tuned models. </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Stable Diffusion: Model Zoo and Extensions. </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MidJourney: The Storm, The Story, The Inspiration.</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MidJourney: How to exploit MidJourney . </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Adobe Firefly: Introduction and Demo</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Microsoft Designer: Introduction and Demo</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OpenAI DallE-2: Introduction and Demo</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Blue Willow: Introduction, Demo and Warnings. </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Lexica Art Prompt Learnings. </a:t>
            </a: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p:txBody>
      </p:sp>
      <p:pic>
        <p:nvPicPr>
          <p:cNvPr id="73" name="Google Shape;73;p14"/>
          <p:cNvPicPr preferRelativeResize="0"/>
          <p:nvPr/>
        </p:nvPicPr>
        <p:blipFill>
          <a:blip r:embed="rId4">
            <a:alphaModFix/>
          </a:blip>
          <a:stretch>
            <a:fillRect/>
          </a:stretch>
        </p:blipFill>
        <p:spPr>
          <a:xfrm>
            <a:off x="5441646" y="1408750"/>
            <a:ext cx="3323875" cy="3349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0" name="Google Shape;27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1" name="Google Shape;271;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2" name="Google Shape;272;p32"/>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Poppins SemiBold"/>
                <a:ea typeface="Poppins SemiBold"/>
                <a:cs typeface="Poppins SemiBold"/>
                <a:sym typeface="Poppins SemiBold"/>
              </a:rPr>
              <a:t>MidJourney: The Stable Diffusion Storm</a:t>
            </a:r>
            <a:endParaRPr sz="2300">
              <a:latin typeface="Poppins SemiBold"/>
              <a:ea typeface="Poppins SemiBold"/>
              <a:cs typeface="Poppins SemiBold"/>
              <a:sym typeface="Poppins SemiBold"/>
            </a:endParaRPr>
          </a:p>
        </p:txBody>
      </p:sp>
      <p:pic>
        <p:nvPicPr>
          <p:cNvPr id="273" name="Google Shape;273;p32"/>
          <p:cNvPicPr preferRelativeResize="0"/>
          <p:nvPr/>
        </p:nvPicPr>
        <p:blipFill>
          <a:blip r:embed="rId4">
            <a:alphaModFix/>
          </a:blip>
          <a:stretch>
            <a:fillRect/>
          </a:stretch>
        </p:blipFill>
        <p:spPr>
          <a:xfrm>
            <a:off x="373375" y="777025"/>
            <a:ext cx="4332061" cy="1957576"/>
          </a:xfrm>
          <a:prstGeom prst="rect">
            <a:avLst/>
          </a:prstGeom>
          <a:noFill/>
          <a:ln>
            <a:noFill/>
          </a:ln>
        </p:spPr>
      </p:pic>
      <p:pic>
        <p:nvPicPr>
          <p:cNvPr id="274" name="Google Shape;274;p32"/>
          <p:cNvPicPr preferRelativeResize="0"/>
          <p:nvPr/>
        </p:nvPicPr>
        <p:blipFill>
          <a:blip r:embed="rId5">
            <a:alphaModFix/>
          </a:blip>
          <a:stretch>
            <a:fillRect/>
          </a:stretch>
        </p:blipFill>
        <p:spPr>
          <a:xfrm>
            <a:off x="5081634" y="777026"/>
            <a:ext cx="3757567" cy="1957575"/>
          </a:xfrm>
          <a:prstGeom prst="rect">
            <a:avLst/>
          </a:prstGeom>
          <a:noFill/>
          <a:ln>
            <a:noFill/>
          </a:ln>
        </p:spPr>
      </p:pic>
      <p:pic>
        <p:nvPicPr>
          <p:cNvPr id="275" name="Google Shape;275;p32"/>
          <p:cNvPicPr preferRelativeResize="0"/>
          <p:nvPr/>
        </p:nvPicPr>
        <p:blipFill>
          <a:blip r:embed="rId6">
            <a:alphaModFix/>
          </a:blip>
          <a:stretch>
            <a:fillRect/>
          </a:stretch>
        </p:blipFill>
        <p:spPr>
          <a:xfrm>
            <a:off x="349475" y="2881499"/>
            <a:ext cx="4332050" cy="1282991"/>
          </a:xfrm>
          <a:prstGeom prst="rect">
            <a:avLst/>
          </a:prstGeom>
          <a:noFill/>
          <a:ln>
            <a:noFill/>
          </a:ln>
        </p:spPr>
      </p:pic>
      <p:sp>
        <p:nvSpPr>
          <p:cNvPr id="276" name="Google Shape;276;p32"/>
          <p:cNvSpPr txBox="1"/>
          <p:nvPr/>
        </p:nvSpPr>
        <p:spPr>
          <a:xfrm>
            <a:off x="4914175" y="2915750"/>
            <a:ext cx="3882300" cy="171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Phenomenal Growth in</a:t>
            </a:r>
            <a:r>
              <a:rPr lang="en">
                <a:solidFill>
                  <a:schemeClr val="accent4"/>
                </a:solidFill>
              </a:rPr>
              <a:t> </a:t>
            </a:r>
            <a:r>
              <a:rPr b="1" i="1" lang="en">
                <a:solidFill>
                  <a:schemeClr val="accent4"/>
                </a:solidFill>
              </a:rPr>
              <a:t>12 months.</a:t>
            </a:r>
            <a:endParaRPr b="1" i="1">
              <a:solidFill>
                <a:schemeClr val="accent4"/>
              </a:solidFill>
            </a:endParaRPr>
          </a:p>
          <a:p>
            <a:pPr indent="-317500" lvl="0" marL="457200" rtl="0" algn="l">
              <a:spcBef>
                <a:spcPts val="0"/>
              </a:spcBef>
              <a:spcAft>
                <a:spcPts val="0"/>
              </a:spcAft>
              <a:buSzPts val="1400"/>
              <a:buChar char="●"/>
            </a:pPr>
            <a:r>
              <a:rPr lang="en"/>
              <a:t>Very Artistic and Dreamy.</a:t>
            </a:r>
            <a:endParaRPr/>
          </a:p>
          <a:p>
            <a:pPr indent="-317500" lvl="0" marL="457200" rtl="0" algn="l">
              <a:spcBef>
                <a:spcPts val="0"/>
              </a:spcBef>
              <a:spcAft>
                <a:spcPts val="0"/>
              </a:spcAft>
              <a:buSzPts val="1400"/>
              <a:buChar char="●"/>
            </a:pPr>
            <a:r>
              <a:rPr lang="en"/>
              <a:t>Referred as</a:t>
            </a:r>
            <a:r>
              <a:rPr b="1" i="1" lang="en">
                <a:solidFill>
                  <a:schemeClr val="accent4"/>
                </a:solidFill>
              </a:rPr>
              <a:t> “Mid Journey Touch” </a:t>
            </a:r>
            <a:endParaRPr b="1" i="1">
              <a:solidFill>
                <a:schemeClr val="accent4"/>
              </a:solidFill>
            </a:endParaRPr>
          </a:p>
          <a:p>
            <a:pPr indent="-317500" lvl="0" marL="457200" rtl="0" algn="l">
              <a:spcBef>
                <a:spcPts val="0"/>
              </a:spcBef>
              <a:spcAft>
                <a:spcPts val="0"/>
              </a:spcAft>
              <a:buSzPts val="1400"/>
              <a:buChar char="●"/>
            </a:pPr>
            <a:r>
              <a:rPr lang="en"/>
              <a:t>Discord based server interface.</a:t>
            </a:r>
            <a:endParaRPr/>
          </a:p>
          <a:p>
            <a:pPr indent="-317500" lvl="0" marL="457200" rtl="0" algn="l">
              <a:spcBef>
                <a:spcPts val="0"/>
              </a:spcBef>
              <a:spcAft>
                <a:spcPts val="0"/>
              </a:spcAft>
              <a:buSzPts val="1400"/>
              <a:buChar char="●"/>
            </a:pPr>
            <a:r>
              <a:rPr lang="en"/>
              <a:t>Many different models are available and released often. </a:t>
            </a:r>
            <a:endParaRPr/>
          </a:p>
          <a:p>
            <a:pPr indent="-317500" lvl="0" marL="457200" rtl="0" algn="l">
              <a:spcBef>
                <a:spcPts val="0"/>
              </a:spcBef>
              <a:spcAft>
                <a:spcPts val="0"/>
              </a:spcAft>
              <a:buSzPts val="1400"/>
              <a:buChar char="●"/>
            </a:pPr>
            <a:r>
              <a:rPr lang="en"/>
              <a:t>Most Preferred in term of quality, but </a:t>
            </a:r>
            <a:r>
              <a:rPr b="1" i="1" lang="en">
                <a:solidFill>
                  <a:schemeClr val="accent4"/>
                </a:solidFill>
              </a:rPr>
              <a:t>others are catching up!</a:t>
            </a:r>
            <a:r>
              <a:rPr lang="en"/>
              <a:t> </a:t>
            </a: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2" name="Google Shape;28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3" name="Google Shape;283;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4" name="Google Shape;284;p33"/>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300">
                <a:solidFill>
                  <a:schemeClr val="dk1"/>
                </a:solidFill>
                <a:latin typeface="Poppins SemiBold"/>
                <a:ea typeface="Poppins SemiBold"/>
                <a:cs typeface="Poppins SemiBold"/>
                <a:sym typeface="Poppins SemiBold"/>
              </a:rPr>
              <a:t>MidJourney: Key Concepts</a:t>
            </a:r>
            <a:endParaRPr sz="2400">
              <a:latin typeface="Poppins SemiBold"/>
              <a:ea typeface="Poppins SemiBold"/>
              <a:cs typeface="Poppins SemiBold"/>
              <a:sym typeface="Poppins SemiBold"/>
            </a:endParaRPr>
          </a:p>
        </p:txBody>
      </p:sp>
      <p:sp>
        <p:nvSpPr>
          <p:cNvPr id="285" name="Google Shape;285;p33"/>
          <p:cNvSpPr txBox="1"/>
          <p:nvPr/>
        </p:nvSpPr>
        <p:spPr>
          <a:xfrm>
            <a:off x="311700" y="786475"/>
            <a:ext cx="7150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Text prompt interface :</a:t>
            </a: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p:txBody>
      </p:sp>
      <p:pic>
        <p:nvPicPr>
          <p:cNvPr id="286" name="Google Shape;286;p33"/>
          <p:cNvPicPr preferRelativeResize="0"/>
          <p:nvPr/>
        </p:nvPicPr>
        <p:blipFill>
          <a:blip r:embed="rId4">
            <a:alphaModFix/>
          </a:blip>
          <a:stretch>
            <a:fillRect/>
          </a:stretch>
        </p:blipFill>
        <p:spPr>
          <a:xfrm>
            <a:off x="859976" y="1152474"/>
            <a:ext cx="5941601" cy="783325"/>
          </a:xfrm>
          <a:prstGeom prst="rect">
            <a:avLst/>
          </a:prstGeom>
          <a:noFill/>
          <a:ln>
            <a:noFill/>
          </a:ln>
        </p:spPr>
      </p:pic>
      <p:sp>
        <p:nvSpPr>
          <p:cNvPr id="287" name="Google Shape;287;p33"/>
          <p:cNvSpPr txBox="1"/>
          <p:nvPr/>
        </p:nvSpPr>
        <p:spPr>
          <a:xfrm>
            <a:off x="311700" y="1994350"/>
            <a:ext cx="6298200" cy="53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Coherence: How well image matches the text prompt. </a:t>
            </a:r>
            <a:endParaRPr/>
          </a:p>
        </p:txBody>
      </p:sp>
      <p:pic>
        <p:nvPicPr>
          <p:cNvPr id="288" name="Google Shape;288;p33"/>
          <p:cNvPicPr preferRelativeResize="0"/>
          <p:nvPr/>
        </p:nvPicPr>
        <p:blipFill>
          <a:blip r:embed="rId5">
            <a:alphaModFix/>
          </a:blip>
          <a:stretch>
            <a:fillRect/>
          </a:stretch>
        </p:blipFill>
        <p:spPr>
          <a:xfrm>
            <a:off x="1432575" y="2507325"/>
            <a:ext cx="4448374" cy="2423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4" name="Google Shape;29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5" name="Google Shape;295;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6" name="Google Shape;296;p34"/>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Poppins SemiBold"/>
                <a:ea typeface="Poppins SemiBold"/>
                <a:cs typeface="Poppins SemiBold"/>
                <a:sym typeface="Poppins SemiBold"/>
              </a:rPr>
              <a:t>MidJourney: Model Versions</a:t>
            </a:r>
            <a:endParaRPr sz="2400">
              <a:latin typeface="Poppins SemiBold"/>
              <a:ea typeface="Poppins SemiBold"/>
              <a:cs typeface="Poppins SemiBold"/>
              <a:sym typeface="Poppins SemiBold"/>
            </a:endParaRPr>
          </a:p>
        </p:txBody>
      </p:sp>
      <p:pic>
        <p:nvPicPr>
          <p:cNvPr id="297" name="Google Shape;297;p34"/>
          <p:cNvPicPr preferRelativeResize="0"/>
          <p:nvPr/>
        </p:nvPicPr>
        <p:blipFill>
          <a:blip r:embed="rId4">
            <a:alphaModFix/>
          </a:blip>
          <a:stretch>
            <a:fillRect/>
          </a:stretch>
        </p:blipFill>
        <p:spPr>
          <a:xfrm>
            <a:off x="998800" y="2169775"/>
            <a:ext cx="3638402" cy="2719825"/>
          </a:xfrm>
          <a:prstGeom prst="rect">
            <a:avLst/>
          </a:prstGeom>
          <a:noFill/>
          <a:ln>
            <a:noFill/>
          </a:ln>
        </p:spPr>
      </p:pic>
      <p:sp>
        <p:nvSpPr>
          <p:cNvPr id="298" name="Google Shape;298;p34"/>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Following model versions available: </a:t>
            </a:r>
            <a:br>
              <a:rPr lang="en"/>
            </a:br>
            <a:endParaRPr/>
          </a:p>
        </p:txBody>
      </p:sp>
      <p:pic>
        <p:nvPicPr>
          <p:cNvPr id="299" name="Google Shape;299;p34"/>
          <p:cNvPicPr preferRelativeResize="0"/>
          <p:nvPr/>
        </p:nvPicPr>
        <p:blipFill>
          <a:blip r:embed="rId5">
            <a:alphaModFix/>
          </a:blip>
          <a:stretch>
            <a:fillRect/>
          </a:stretch>
        </p:blipFill>
        <p:spPr>
          <a:xfrm>
            <a:off x="942192" y="1017725"/>
            <a:ext cx="6659682" cy="572700"/>
          </a:xfrm>
          <a:prstGeom prst="rect">
            <a:avLst/>
          </a:prstGeom>
          <a:noFill/>
          <a:ln>
            <a:noFill/>
          </a:ln>
        </p:spPr>
      </p:pic>
      <p:sp>
        <p:nvSpPr>
          <p:cNvPr id="300" name="Google Shape;300;p34"/>
          <p:cNvSpPr txBox="1"/>
          <p:nvPr/>
        </p:nvSpPr>
        <p:spPr>
          <a:xfrm>
            <a:off x="597900" y="1703575"/>
            <a:ext cx="6953700" cy="466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Latest model is: 5.2, which is Stunning!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6" name="Google Shape;30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8" name="Google Shape;308;p35"/>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Poppins SemiBold"/>
                <a:ea typeface="Poppins SemiBold"/>
                <a:cs typeface="Poppins SemiBold"/>
                <a:sym typeface="Poppins SemiBold"/>
              </a:rPr>
              <a:t>MidJourney: Style Parameters</a:t>
            </a:r>
            <a:endParaRPr sz="2400">
              <a:latin typeface="Poppins SemiBold"/>
              <a:ea typeface="Poppins SemiBold"/>
              <a:cs typeface="Poppins SemiBold"/>
              <a:sym typeface="Poppins SemiBold"/>
            </a:endParaRPr>
          </a:p>
        </p:txBody>
      </p:sp>
      <p:sp>
        <p:nvSpPr>
          <p:cNvPr id="309" name="Google Shape;309;p35"/>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Mid Journey offers many styles, which are very useful for the purpose at hand. </a:t>
            </a:r>
            <a:endParaRPr/>
          </a:p>
        </p:txBody>
      </p:sp>
      <p:pic>
        <p:nvPicPr>
          <p:cNvPr id="310" name="Google Shape;310;p35"/>
          <p:cNvPicPr preferRelativeResize="0"/>
          <p:nvPr/>
        </p:nvPicPr>
        <p:blipFill>
          <a:blip r:embed="rId4">
            <a:alphaModFix/>
          </a:blip>
          <a:stretch>
            <a:fillRect/>
          </a:stretch>
        </p:blipFill>
        <p:spPr>
          <a:xfrm>
            <a:off x="118550" y="1017725"/>
            <a:ext cx="8906885" cy="3383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6" name="Google Shape;31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7" name="Google Shape;317;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8" name="Google Shape;318;p36"/>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Poppins SemiBold"/>
                <a:ea typeface="Poppins SemiBold"/>
                <a:cs typeface="Poppins SemiBold"/>
                <a:sym typeface="Poppins SemiBold"/>
              </a:rPr>
              <a:t>MidJourney: Join and Use </a:t>
            </a:r>
            <a:endParaRPr sz="2400">
              <a:latin typeface="Poppins SemiBold"/>
              <a:ea typeface="Poppins SemiBold"/>
              <a:cs typeface="Poppins SemiBold"/>
              <a:sym typeface="Poppins SemiBold"/>
            </a:endParaRPr>
          </a:p>
        </p:txBody>
      </p:sp>
      <p:sp>
        <p:nvSpPr>
          <p:cNvPr id="319" name="Google Shape;319;p36"/>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Join either through web browser or discord app</a:t>
            </a:r>
            <a:r>
              <a:rPr lang="en"/>
              <a:t>. </a:t>
            </a:r>
            <a:br>
              <a:rPr lang="en"/>
            </a:br>
            <a:r>
              <a:rPr lang="en"/>
              <a:t>Channel to join is: </a:t>
            </a:r>
            <a:br>
              <a:rPr lang="en"/>
            </a:br>
            <a:r>
              <a:rPr lang="en"/>
              <a:t> </a:t>
            </a:r>
            <a:endParaRPr/>
          </a:p>
        </p:txBody>
      </p:sp>
      <p:pic>
        <p:nvPicPr>
          <p:cNvPr id="320" name="Google Shape;320;p36"/>
          <p:cNvPicPr preferRelativeResize="0"/>
          <p:nvPr/>
        </p:nvPicPr>
        <p:blipFill>
          <a:blip r:embed="rId4">
            <a:alphaModFix/>
          </a:blip>
          <a:stretch>
            <a:fillRect/>
          </a:stretch>
        </p:blipFill>
        <p:spPr>
          <a:xfrm>
            <a:off x="925500" y="1243100"/>
            <a:ext cx="2220300" cy="2726675"/>
          </a:xfrm>
          <a:prstGeom prst="rect">
            <a:avLst/>
          </a:prstGeom>
          <a:noFill/>
          <a:ln>
            <a:noFill/>
          </a:ln>
        </p:spPr>
      </p:pic>
      <p:sp>
        <p:nvSpPr>
          <p:cNvPr id="321" name="Google Shape;321;p36"/>
          <p:cNvSpPr txBox="1"/>
          <p:nvPr/>
        </p:nvSpPr>
        <p:spPr>
          <a:xfrm>
            <a:off x="3390775" y="1048350"/>
            <a:ext cx="5176200" cy="139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i="1" lang="en">
                <a:solidFill>
                  <a:schemeClr val="accent4"/>
                </a:solidFill>
              </a:rPr>
              <a:t>Largest</a:t>
            </a:r>
            <a:r>
              <a:rPr lang="en"/>
              <a:t> Discord Server. Imagine that!</a:t>
            </a:r>
            <a:endParaRPr/>
          </a:p>
          <a:p>
            <a:pPr indent="-317500" lvl="0" marL="457200" rtl="0" algn="l">
              <a:spcBef>
                <a:spcPts val="0"/>
              </a:spcBef>
              <a:spcAft>
                <a:spcPts val="0"/>
              </a:spcAft>
              <a:buSzPts val="1400"/>
              <a:buChar char="●"/>
            </a:pPr>
            <a:r>
              <a:rPr lang="en"/>
              <a:t>Many prompts to use starting with ‘/’</a:t>
            </a:r>
            <a:endParaRPr/>
          </a:p>
          <a:p>
            <a:pPr indent="-317500" lvl="0" marL="457200" rtl="0" algn="l">
              <a:spcBef>
                <a:spcPts val="0"/>
              </a:spcBef>
              <a:spcAft>
                <a:spcPts val="0"/>
              </a:spcAft>
              <a:buSzPts val="1400"/>
              <a:buChar char="●"/>
            </a:pPr>
            <a:r>
              <a:rPr lang="en"/>
              <a:t>Used to free to generate images, But paid now:</a:t>
            </a:r>
            <a:br>
              <a:rPr lang="en"/>
            </a:br>
            <a:endParaRPr/>
          </a:p>
        </p:txBody>
      </p:sp>
      <p:pic>
        <p:nvPicPr>
          <p:cNvPr id="322" name="Google Shape;322;p36"/>
          <p:cNvPicPr preferRelativeResize="0"/>
          <p:nvPr/>
        </p:nvPicPr>
        <p:blipFill>
          <a:blip r:embed="rId5">
            <a:alphaModFix/>
          </a:blip>
          <a:stretch>
            <a:fillRect/>
          </a:stretch>
        </p:blipFill>
        <p:spPr>
          <a:xfrm>
            <a:off x="3906721" y="1831700"/>
            <a:ext cx="1905529" cy="572700"/>
          </a:xfrm>
          <a:prstGeom prst="rect">
            <a:avLst/>
          </a:prstGeom>
          <a:noFill/>
          <a:ln>
            <a:noFill/>
          </a:ln>
        </p:spPr>
      </p:pic>
      <p:sp>
        <p:nvSpPr>
          <p:cNvPr id="323" name="Google Shape;323;p36"/>
          <p:cNvSpPr txBox="1"/>
          <p:nvPr/>
        </p:nvSpPr>
        <p:spPr>
          <a:xfrm>
            <a:off x="3390775" y="2538975"/>
            <a:ext cx="5176200" cy="122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Go to any newbies-XXX channel.</a:t>
            </a:r>
            <a:endParaRPr/>
          </a:p>
          <a:p>
            <a:pPr indent="-317500" lvl="0" marL="457200" rtl="0" algn="l">
              <a:spcBef>
                <a:spcPts val="0"/>
              </a:spcBef>
              <a:spcAft>
                <a:spcPts val="0"/>
              </a:spcAft>
              <a:buSzPts val="1400"/>
              <a:buChar char="●"/>
            </a:pPr>
            <a:r>
              <a:rPr lang="en"/>
              <a:t>Generate Images as:</a:t>
            </a:r>
            <a:br>
              <a:rPr lang="en"/>
            </a:br>
            <a:endParaRPr/>
          </a:p>
        </p:txBody>
      </p:sp>
      <p:pic>
        <p:nvPicPr>
          <p:cNvPr id="324" name="Google Shape;324;p36"/>
          <p:cNvPicPr preferRelativeResize="0"/>
          <p:nvPr/>
        </p:nvPicPr>
        <p:blipFill>
          <a:blip r:embed="rId6">
            <a:alphaModFix/>
          </a:blip>
          <a:stretch>
            <a:fillRect/>
          </a:stretch>
        </p:blipFill>
        <p:spPr>
          <a:xfrm>
            <a:off x="3859402" y="3120100"/>
            <a:ext cx="2619798" cy="572700"/>
          </a:xfrm>
          <a:prstGeom prst="rect">
            <a:avLst/>
          </a:prstGeom>
          <a:noFill/>
          <a:ln>
            <a:noFill/>
          </a:ln>
        </p:spPr>
      </p:pic>
      <p:sp>
        <p:nvSpPr>
          <p:cNvPr id="325" name="Google Shape;325;p36"/>
          <p:cNvSpPr txBox="1"/>
          <p:nvPr/>
        </p:nvSpPr>
        <p:spPr>
          <a:xfrm>
            <a:off x="3415350" y="3789625"/>
            <a:ext cx="5225400" cy="999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/imagine tag will return your generated images.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1" name="Google Shape;33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2" name="Google Shape;332;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3" name="Google Shape;333;p37"/>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Poppins SemiBold"/>
                <a:ea typeface="Poppins SemiBold"/>
                <a:cs typeface="Poppins SemiBold"/>
                <a:sym typeface="Poppins SemiBold"/>
              </a:rPr>
              <a:t>MidJourney: Post Processing Results</a:t>
            </a:r>
            <a:endParaRPr sz="2400">
              <a:latin typeface="Poppins SemiBold"/>
              <a:ea typeface="Poppins SemiBold"/>
              <a:cs typeface="Poppins SemiBold"/>
              <a:sym typeface="Poppins SemiBold"/>
            </a:endParaRPr>
          </a:p>
        </p:txBody>
      </p:sp>
      <p:sp>
        <p:nvSpPr>
          <p:cNvPr id="334" name="Google Shape;334;p37"/>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You can create Variations of generated image very </a:t>
            </a:r>
            <a:r>
              <a:rPr lang="en"/>
              <a:t>easily</a:t>
            </a:r>
            <a:r>
              <a:rPr lang="en"/>
              <a:t> by button on the bottom of image</a:t>
            </a:r>
            <a:r>
              <a:rPr lang="en"/>
              <a:t>: </a:t>
            </a:r>
            <a:br>
              <a:rPr lang="en"/>
            </a:br>
            <a:r>
              <a:rPr lang="en"/>
              <a:t> </a:t>
            </a:r>
            <a:endParaRPr/>
          </a:p>
        </p:txBody>
      </p:sp>
      <p:pic>
        <p:nvPicPr>
          <p:cNvPr id="335" name="Google Shape;335;p37"/>
          <p:cNvPicPr preferRelativeResize="0"/>
          <p:nvPr/>
        </p:nvPicPr>
        <p:blipFill>
          <a:blip r:embed="rId4">
            <a:alphaModFix/>
          </a:blip>
          <a:stretch>
            <a:fillRect/>
          </a:stretch>
        </p:blipFill>
        <p:spPr>
          <a:xfrm>
            <a:off x="2797625" y="1726325"/>
            <a:ext cx="2456549" cy="2268699"/>
          </a:xfrm>
          <a:prstGeom prst="rect">
            <a:avLst/>
          </a:prstGeom>
          <a:noFill/>
          <a:ln>
            <a:noFill/>
          </a:ln>
        </p:spPr>
      </p:pic>
      <p:sp>
        <p:nvSpPr>
          <p:cNvPr id="336" name="Google Shape;336;p37"/>
          <p:cNvSpPr txBox="1"/>
          <p:nvPr/>
        </p:nvSpPr>
        <p:spPr>
          <a:xfrm>
            <a:off x="5168075" y="1122075"/>
            <a:ext cx="3759300" cy="351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Variation can be created using:</a:t>
            </a:r>
            <a:br>
              <a:rPr lang="en"/>
            </a:br>
            <a:br>
              <a:rPr lang="en"/>
            </a:br>
            <a:br>
              <a:rPr lang="en"/>
            </a:br>
            <a:endParaRPr/>
          </a:p>
          <a:p>
            <a:pPr indent="-317500" lvl="0" marL="457200" rtl="0" algn="l">
              <a:spcBef>
                <a:spcPts val="0"/>
              </a:spcBef>
              <a:spcAft>
                <a:spcPts val="0"/>
              </a:spcAft>
              <a:buSzPts val="1400"/>
              <a:buChar char="●"/>
            </a:pPr>
            <a:r>
              <a:rPr lang="en"/>
              <a:t>Zoom Features are Awesome:</a:t>
            </a:r>
            <a:br>
              <a:rPr lang="en"/>
            </a:br>
            <a:br>
              <a:rPr lang="en"/>
            </a:br>
            <a:br>
              <a:rPr lang="en"/>
            </a:br>
            <a:endParaRPr/>
          </a:p>
          <a:p>
            <a:pPr indent="-317500" lvl="0" marL="457200" rtl="0" algn="l">
              <a:spcBef>
                <a:spcPts val="0"/>
              </a:spcBef>
              <a:spcAft>
                <a:spcPts val="0"/>
              </a:spcAft>
              <a:buSzPts val="1400"/>
              <a:buChar char="●"/>
            </a:pPr>
            <a:r>
              <a:rPr lang="en"/>
              <a:t>Documentation is available at:</a:t>
            </a:r>
            <a:br>
              <a:rPr lang="en"/>
            </a:br>
            <a:br>
              <a:rPr lang="en"/>
            </a:br>
            <a:r>
              <a:rPr lang="en" u="sng">
                <a:solidFill>
                  <a:schemeClr val="hlink"/>
                </a:solidFill>
                <a:hlinkClick r:id="rId5"/>
              </a:rPr>
              <a:t>https://docs.midjourney.com/docs/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i="1" lang="en">
                <a:solidFill>
                  <a:schemeClr val="accent4"/>
                </a:solidFill>
              </a:rPr>
              <a:t>Various Upscaling and Variation options </a:t>
            </a:r>
            <a:r>
              <a:rPr b="1" i="1" lang="en">
                <a:solidFill>
                  <a:schemeClr val="accent4"/>
                </a:solidFill>
              </a:rPr>
              <a:t>available. </a:t>
            </a:r>
            <a:br>
              <a:rPr b="1" i="1" lang="en">
                <a:solidFill>
                  <a:schemeClr val="accent4"/>
                </a:solidFill>
              </a:rPr>
            </a:br>
            <a:br>
              <a:rPr lang="en"/>
            </a:br>
            <a:br>
              <a:rPr lang="en"/>
            </a:br>
            <a:br>
              <a:rPr lang="en"/>
            </a:br>
            <a:endParaRPr/>
          </a:p>
        </p:txBody>
      </p:sp>
      <p:pic>
        <p:nvPicPr>
          <p:cNvPr id="337" name="Google Shape;337;p37"/>
          <p:cNvPicPr preferRelativeResize="0"/>
          <p:nvPr/>
        </p:nvPicPr>
        <p:blipFill>
          <a:blip r:embed="rId6">
            <a:alphaModFix/>
          </a:blip>
          <a:stretch>
            <a:fillRect/>
          </a:stretch>
        </p:blipFill>
        <p:spPr>
          <a:xfrm>
            <a:off x="5708625" y="1466525"/>
            <a:ext cx="2517100" cy="368100"/>
          </a:xfrm>
          <a:prstGeom prst="rect">
            <a:avLst/>
          </a:prstGeom>
          <a:noFill/>
          <a:ln>
            <a:noFill/>
          </a:ln>
        </p:spPr>
      </p:pic>
      <p:pic>
        <p:nvPicPr>
          <p:cNvPr id="338" name="Google Shape;338;p37"/>
          <p:cNvPicPr preferRelativeResize="0"/>
          <p:nvPr/>
        </p:nvPicPr>
        <p:blipFill>
          <a:blip r:embed="rId7">
            <a:alphaModFix/>
          </a:blip>
          <a:stretch>
            <a:fillRect/>
          </a:stretch>
        </p:blipFill>
        <p:spPr>
          <a:xfrm>
            <a:off x="5427025" y="2420988"/>
            <a:ext cx="3210824" cy="301525"/>
          </a:xfrm>
          <a:prstGeom prst="rect">
            <a:avLst/>
          </a:prstGeom>
          <a:noFill/>
          <a:ln>
            <a:noFill/>
          </a:ln>
        </p:spPr>
      </p:pic>
      <p:pic>
        <p:nvPicPr>
          <p:cNvPr id="339" name="Google Shape;339;p37"/>
          <p:cNvPicPr preferRelativeResize="0"/>
          <p:nvPr/>
        </p:nvPicPr>
        <p:blipFill>
          <a:blip r:embed="rId8">
            <a:alphaModFix/>
          </a:blip>
          <a:stretch>
            <a:fillRect/>
          </a:stretch>
        </p:blipFill>
        <p:spPr>
          <a:xfrm>
            <a:off x="139694" y="1170675"/>
            <a:ext cx="2588431" cy="3416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5" name="Google Shape;34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6" name="Google Shape;346;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7" name="Google Shape;347;p38"/>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Poppins SemiBold"/>
                <a:ea typeface="Poppins SemiBold"/>
                <a:cs typeface="Poppins SemiBold"/>
                <a:sym typeface="Poppins SemiBold"/>
              </a:rPr>
              <a:t>MidJourney: Parameters</a:t>
            </a:r>
            <a:endParaRPr sz="2400">
              <a:latin typeface="Poppins SemiBold"/>
              <a:ea typeface="Poppins SemiBold"/>
              <a:cs typeface="Poppins SemiBold"/>
              <a:sym typeface="Poppins SemiBold"/>
            </a:endParaRPr>
          </a:p>
        </p:txBody>
      </p:sp>
      <p:sp>
        <p:nvSpPr>
          <p:cNvPr id="348" name="Google Shape;348;p38"/>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i="1" lang="en">
                <a:solidFill>
                  <a:schemeClr val="accent4"/>
                </a:solidFill>
              </a:rPr>
              <a:t>Most Extensive Set of Parameters!</a:t>
            </a:r>
            <a:endParaRPr b="1" i="1">
              <a:solidFill>
                <a:schemeClr val="accent4"/>
              </a:solidFill>
            </a:endParaRPr>
          </a:p>
          <a:p>
            <a:pPr indent="-317500" lvl="0" marL="457200" rtl="0" algn="l">
              <a:spcBef>
                <a:spcPts val="0"/>
              </a:spcBef>
              <a:spcAft>
                <a:spcPts val="0"/>
              </a:spcAft>
              <a:buClr>
                <a:schemeClr val="dk1"/>
              </a:buClr>
              <a:buSzPts val="1400"/>
              <a:buChar char="●"/>
            </a:pPr>
            <a:r>
              <a:rPr i="1" lang="en">
                <a:solidFill>
                  <a:schemeClr val="dk1"/>
                </a:solidFill>
              </a:rPr>
              <a:t>Few important parameters are:</a:t>
            </a:r>
            <a:br>
              <a:rPr i="1" lang="en">
                <a:solidFill>
                  <a:schemeClr val="dk1"/>
                </a:solidFill>
              </a:rPr>
            </a:br>
            <a:endParaRPr i="1">
              <a:solidFill>
                <a:schemeClr val="dk1"/>
              </a:solidFill>
            </a:endParaRPr>
          </a:p>
        </p:txBody>
      </p:sp>
      <p:pic>
        <p:nvPicPr>
          <p:cNvPr id="349" name="Google Shape;349;p38"/>
          <p:cNvPicPr preferRelativeResize="0"/>
          <p:nvPr/>
        </p:nvPicPr>
        <p:blipFill>
          <a:blip r:embed="rId4">
            <a:alphaModFix/>
          </a:blip>
          <a:stretch>
            <a:fillRect/>
          </a:stretch>
        </p:blipFill>
        <p:spPr>
          <a:xfrm>
            <a:off x="606734" y="1282550"/>
            <a:ext cx="3409891" cy="538800"/>
          </a:xfrm>
          <a:prstGeom prst="rect">
            <a:avLst/>
          </a:prstGeom>
          <a:noFill/>
          <a:ln>
            <a:noFill/>
          </a:ln>
        </p:spPr>
      </p:pic>
      <p:pic>
        <p:nvPicPr>
          <p:cNvPr id="350" name="Google Shape;350;p38"/>
          <p:cNvPicPr preferRelativeResize="0"/>
          <p:nvPr/>
        </p:nvPicPr>
        <p:blipFill>
          <a:blip r:embed="rId5">
            <a:alphaModFix/>
          </a:blip>
          <a:stretch>
            <a:fillRect/>
          </a:stretch>
        </p:blipFill>
        <p:spPr>
          <a:xfrm>
            <a:off x="606725" y="1913472"/>
            <a:ext cx="6356075" cy="658275"/>
          </a:xfrm>
          <a:prstGeom prst="rect">
            <a:avLst/>
          </a:prstGeom>
          <a:noFill/>
          <a:ln>
            <a:noFill/>
          </a:ln>
        </p:spPr>
      </p:pic>
      <p:pic>
        <p:nvPicPr>
          <p:cNvPr id="351" name="Google Shape;351;p38"/>
          <p:cNvPicPr preferRelativeResize="0"/>
          <p:nvPr/>
        </p:nvPicPr>
        <p:blipFill>
          <a:blip r:embed="rId6">
            <a:alphaModFix/>
          </a:blip>
          <a:stretch>
            <a:fillRect/>
          </a:stretch>
        </p:blipFill>
        <p:spPr>
          <a:xfrm>
            <a:off x="606719" y="2663875"/>
            <a:ext cx="5088905" cy="572700"/>
          </a:xfrm>
          <a:prstGeom prst="rect">
            <a:avLst/>
          </a:prstGeom>
          <a:noFill/>
          <a:ln>
            <a:noFill/>
          </a:ln>
        </p:spPr>
      </p:pic>
      <p:pic>
        <p:nvPicPr>
          <p:cNvPr id="352" name="Google Shape;352;p38"/>
          <p:cNvPicPr preferRelativeResize="0"/>
          <p:nvPr/>
        </p:nvPicPr>
        <p:blipFill>
          <a:blip r:embed="rId7">
            <a:alphaModFix/>
          </a:blip>
          <a:stretch>
            <a:fillRect/>
          </a:stretch>
        </p:blipFill>
        <p:spPr>
          <a:xfrm>
            <a:off x="606725" y="3328700"/>
            <a:ext cx="6431551" cy="990100"/>
          </a:xfrm>
          <a:prstGeom prst="rect">
            <a:avLst/>
          </a:prstGeom>
          <a:noFill/>
          <a:ln>
            <a:noFill/>
          </a:ln>
        </p:spPr>
      </p:pic>
      <p:pic>
        <p:nvPicPr>
          <p:cNvPr id="353" name="Google Shape;353;p38"/>
          <p:cNvPicPr preferRelativeResize="0"/>
          <p:nvPr/>
        </p:nvPicPr>
        <p:blipFill>
          <a:blip r:embed="rId8">
            <a:alphaModFix/>
          </a:blip>
          <a:stretch>
            <a:fillRect/>
          </a:stretch>
        </p:blipFill>
        <p:spPr>
          <a:xfrm>
            <a:off x="606725" y="4410923"/>
            <a:ext cx="6431548" cy="597085"/>
          </a:xfrm>
          <a:prstGeom prst="rect">
            <a:avLst/>
          </a:prstGeom>
          <a:noFill/>
          <a:ln>
            <a:noFill/>
          </a:ln>
        </p:spPr>
      </p:pic>
      <p:sp>
        <p:nvSpPr>
          <p:cNvPr id="354" name="Google Shape;354;p38"/>
          <p:cNvSpPr txBox="1"/>
          <p:nvPr/>
        </p:nvSpPr>
        <p:spPr>
          <a:xfrm>
            <a:off x="7232025" y="3286000"/>
            <a:ext cx="1810200" cy="17220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Unusual Parameter name: </a:t>
            </a:r>
            <a:endParaRPr sz="1500">
              <a:highlight>
                <a:schemeClr val="lt1"/>
              </a:highlight>
            </a:endParaRPr>
          </a:p>
          <a:p>
            <a:pPr indent="0" lvl="0" marL="0" rtl="0" algn="l">
              <a:spcBef>
                <a:spcPts val="0"/>
              </a:spcBef>
              <a:spcAft>
                <a:spcPts val="0"/>
              </a:spcAft>
              <a:buNone/>
            </a:pPr>
            <a:r>
              <a:rPr b="1" lang="en" sz="1100">
                <a:solidFill>
                  <a:schemeClr val="accent4"/>
                </a:solidFill>
                <a:highlight>
                  <a:schemeClr val="lt1"/>
                </a:highlight>
                <a:latin typeface="Courier New"/>
                <a:ea typeface="Courier New"/>
                <a:cs typeface="Courier New"/>
                <a:sym typeface="Courier New"/>
              </a:rPr>
              <a:t>--Weird &lt;number 0–3000&gt;</a:t>
            </a:r>
            <a:r>
              <a:rPr b="1" lang="en" sz="1250">
                <a:solidFill>
                  <a:schemeClr val="accent4"/>
                </a:solidFill>
                <a:highlight>
                  <a:schemeClr val="lt1"/>
                </a:highlight>
                <a:latin typeface="Roboto"/>
                <a:ea typeface="Roboto"/>
                <a:cs typeface="Roboto"/>
                <a:sym typeface="Roboto"/>
              </a:rPr>
              <a:t> Explore unusual aesthetics with the experimental</a:t>
            </a:r>
            <a:endParaRPr b="1" sz="1500">
              <a:solidFill>
                <a:schemeClr val="accent4"/>
              </a:solidFill>
              <a:highlight>
                <a:schemeClr val="lt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0" name="Google Shape;36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1" name="Google Shape;361;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2" name="Google Shape;362;p39"/>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Poppins SemiBold"/>
                <a:ea typeface="Poppins SemiBold"/>
                <a:cs typeface="Poppins SemiBold"/>
                <a:sym typeface="Poppins SemiBold"/>
              </a:rPr>
              <a:t>MidJourney: Settings</a:t>
            </a:r>
            <a:endParaRPr sz="2400">
              <a:latin typeface="Poppins SemiBold"/>
              <a:ea typeface="Poppins SemiBold"/>
              <a:cs typeface="Poppins SemiBold"/>
              <a:sym typeface="Poppins SemiBold"/>
            </a:endParaRPr>
          </a:p>
        </p:txBody>
      </p:sp>
      <p:sp>
        <p:nvSpPr>
          <p:cNvPr id="363" name="Google Shape;363;p39"/>
          <p:cNvSpPr txBox="1"/>
          <p:nvPr/>
        </p:nvSpPr>
        <p:spPr>
          <a:xfrm>
            <a:off x="393125" y="663425"/>
            <a:ext cx="7993800" cy="769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i="1" lang="en">
                <a:solidFill>
                  <a:schemeClr val="accent4"/>
                </a:solidFill>
              </a:rPr>
              <a:t>Note that not all the aspect ratios are not available for all the models</a:t>
            </a:r>
            <a:r>
              <a:rPr i="1" lang="en">
                <a:solidFill>
                  <a:schemeClr val="dk1"/>
                </a:solidFill>
              </a:rPr>
              <a:t>:</a:t>
            </a:r>
            <a:endParaRPr i="1">
              <a:solidFill>
                <a:schemeClr val="dk1"/>
              </a:solidFill>
            </a:endParaRPr>
          </a:p>
        </p:txBody>
      </p:sp>
      <p:pic>
        <p:nvPicPr>
          <p:cNvPr id="364" name="Google Shape;364;p39"/>
          <p:cNvPicPr preferRelativeResize="0"/>
          <p:nvPr/>
        </p:nvPicPr>
        <p:blipFill>
          <a:blip r:embed="rId4">
            <a:alphaModFix/>
          </a:blip>
          <a:stretch>
            <a:fillRect/>
          </a:stretch>
        </p:blipFill>
        <p:spPr>
          <a:xfrm>
            <a:off x="614250" y="1152475"/>
            <a:ext cx="7356853" cy="769800"/>
          </a:xfrm>
          <a:prstGeom prst="rect">
            <a:avLst/>
          </a:prstGeom>
          <a:noFill/>
          <a:ln>
            <a:noFill/>
          </a:ln>
        </p:spPr>
      </p:pic>
      <p:sp>
        <p:nvSpPr>
          <p:cNvPr id="365" name="Google Shape;365;p39"/>
          <p:cNvSpPr txBox="1"/>
          <p:nvPr/>
        </p:nvSpPr>
        <p:spPr>
          <a:xfrm>
            <a:off x="524175" y="2088525"/>
            <a:ext cx="7446900" cy="131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Lots of setting to play around with /settings prompt:</a:t>
            </a:r>
            <a:endParaRPr/>
          </a:p>
        </p:txBody>
      </p:sp>
      <p:pic>
        <p:nvPicPr>
          <p:cNvPr id="366" name="Google Shape;366;p39"/>
          <p:cNvPicPr preferRelativeResize="0"/>
          <p:nvPr/>
        </p:nvPicPr>
        <p:blipFill>
          <a:blip r:embed="rId5">
            <a:alphaModFix/>
          </a:blip>
          <a:stretch>
            <a:fillRect/>
          </a:stretch>
        </p:blipFill>
        <p:spPr>
          <a:xfrm>
            <a:off x="1201463" y="2536153"/>
            <a:ext cx="6377125" cy="2181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2" name="Google Shape;37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74" name="Google Shape;374;p40"/>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Poppins SemiBold"/>
                <a:ea typeface="Poppins SemiBold"/>
                <a:cs typeface="Poppins SemiBold"/>
                <a:sym typeface="Poppins SemiBold"/>
              </a:rPr>
              <a:t>MidJourney: Prompt Weights</a:t>
            </a:r>
            <a:endParaRPr sz="2400">
              <a:latin typeface="Poppins SemiBold"/>
              <a:ea typeface="Poppins SemiBold"/>
              <a:cs typeface="Poppins SemiBold"/>
              <a:sym typeface="Poppins SemiBold"/>
            </a:endParaRPr>
          </a:p>
        </p:txBody>
      </p:sp>
      <p:pic>
        <p:nvPicPr>
          <p:cNvPr id="375" name="Google Shape;375;p40"/>
          <p:cNvPicPr preferRelativeResize="0"/>
          <p:nvPr/>
        </p:nvPicPr>
        <p:blipFill>
          <a:blip r:embed="rId4">
            <a:alphaModFix/>
          </a:blip>
          <a:stretch>
            <a:fillRect/>
          </a:stretch>
        </p:blipFill>
        <p:spPr>
          <a:xfrm>
            <a:off x="688000" y="739125"/>
            <a:ext cx="3383026" cy="856700"/>
          </a:xfrm>
          <a:prstGeom prst="rect">
            <a:avLst/>
          </a:prstGeom>
          <a:noFill/>
          <a:ln>
            <a:noFill/>
          </a:ln>
        </p:spPr>
      </p:pic>
      <p:pic>
        <p:nvPicPr>
          <p:cNvPr id="376" name="Google Shape;376;p40"/>
          <p:cNvPicPr preferRelativeResize="0"/>
          <p:nvPr/>
        </p:nvPicPr>
        <p:blipFill>
          <a:blip r:embed="rId5">
            <a:alphaModFix/>
          </a:blip>
          <a:stretch>
            <a:fillRect/>
          </a:stretch>
        </p:blipFill>
        <p:spPr>
          <a:xfrm>
            <a:off x="5227899" y="1846850"/>
            <a:ext cx="2667525" cy="3074726"/>
          </a:xfrm>
          <a:prstGeom prst="rect">
            <a:avLst/>
          </a:prstGeom>
          <a:noFill/>
          <a:ln>
            <a:noFill/>
          </a:ln>
        </p:spPr>
      </p:pic>
      <p:pic>
        <p:nvPicPr>
          <p:cNvPr id="377" name="Google Shape;377;p40"/>
          <p:cNvPicPr preferRelativeResize="0"/>
          <p:nvPr/>
        </p:nvPicPr>
        <p:blipFill>
          <a:blip r:embed="rId6">
            <a:alphaModFix/>
          </a:blip>
          <a:stretch>
            <a:fillRect/>
          </a:stretch>
        </p:blipFill>
        <p:spPr>
          <a:xfrm>
            <a:off x="688000" y="1663875"/>
            <a:ext cx="3467425" cy="359125"/>
          </a:xfrm>
          <a:prstGeom prst="rect">
            <a:avLst/>
          </a:prstGeom>
          <a:noFill/>
          <a:ln>
            <a:noFill/>
          </a:ln>
        </p:spPr>
      </p:pic>
      <p:pic>
        <p:nvPicPr>
          <p:cNvPr id="378" name="Google Shape;378;p40"/>
          <p:cNvPicPr preferRelativeResize="0"/>
          <p:nvPr/>
        </p:nvPicPr>
        <p:blipFill>
          <a:blip r:embed="rId7">
            <a:alphaModFix/>
          </a:blip>
          <a:stretch>
            <a:fillRect/>
          </a:stretch>
        </p:blipFill>
        <p:spPr>
          <a:xfrm>
            <a:off x="961075" y="2091050"/>
            <a:ext cx="2836876" cy="2981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4" name="Google Shape;38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5" name="Google Shape;385;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6" name="Google Shape;386;p41"/>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Poppins SemiBold"/>
                <a:ea typeface="Poppins SemiBold"/>
                <a:cs typeface="Poppins SemiBold"/>
                <a:sym typeface="Poppins SemiBold"/>
              </a:rPr>
              <a:t>MidJourney: Advanced Features</a:t>
            </a:r>
            <a:endParaRPr sz="2400">
              <a:latin typeface="Poppins SemiBold"/>
              <a:ea typeface="Poppins SemiBold"/>
              <a:cs typeface="Poppins SemiBold"/>
              <a:sym typeface="Poppins SemiBold"/>
            </a:endParaRPr>
          </a:p>
        </p:txBody>
      </p:sp>
      <p:pic>
        <p:nvPicPr>
          <p:cNvPr id="387" name="Google Shape;387;p41"/>
          <p:cNvPicPr preferRelativeResize="0"/>
          <p:nvPr/>
        </p:nvPicPr>
        <p:blipFill>
          <a:blip r:embed="rId4">
            <a:alphaModFix/>
          </a:blip>
          <a:stretch>
            <a:fillRect/>
          </a:stretch>
        </p:blipFill>
        <p:spPr>
          <a:xfrm>
            <a:off x="3207479" y="671250"/>
            <a:ext cx="5583421" cy="1900500"/>
          </a:xfrm>
          <a:prstGeom prst="rect">
            <a:avLst/>
          </a:prstGeom>
          <a:noFill/>
          <a:ln>
            <a:noFill/>
          </a:ln>
        </p:spPr>
      </p:pic>
      <p:pic>
        <p:nvPicPr>
          <p:cNvPr id="388" name="Google Shape;388;p41"/>
          <p:cNvPicPr preferRelativeResize="0"/>
          <p:nvPr/>
        </p:nvPicPr>
        <p:blipFill>
          <a:blip r:embed="rId5">
            <a:alphaModFix/>
          </a:blip>
          <a:stretch>
            <a:fillRect/>
          </a:stretch>
        </p:blipFill>
        <p:spPr>
          <a:xfrm>
            <a:off x="311700" y="2088200"/>
            <a:ext cx="2624848" cy="847475"/>
          </a:xfrm>
          <a:prstGeom prst="rect">
            <a:avLst/>
          </a:prstGeom>
          <a:noFill/>
          <a:ln>
            <a:noFill/>
          </a:ln>
        </p:spPr>
      </p:pic>
      <p:pic>
        <p:nvPicPr>
          <p:cNvPr id="389" name="Google Shape;389;p41"/>
          <p:cNvPicPr preferRelativeResize="0"/>
          <p:nvPr/>
        </p:nvPicPr>
        <p:blipFill>
          <a:blip r:embed="rId6">
            <a:alphaModFix/>
          </a:blip>
          <a:stretch>
            <a:fillRect/>
          </a:stretch>
        </p:blipFill>
        <p:spPr>
          <a:xfrm>
            <a:off x="265300" y="720350"/>
            <a:ext cx="2624850" cy="1217545"/>
          </a:xfrm>
          <a:prstGeom prst="rect">
            <a:avLst/>
          </a:prstGeom>
          <a:noFill/>
          <a:ln>
            <a:noFill/>
          </a:ln>
        </p:spPr>
      </p:pic>
      <p:pic>
        <p:nvPicPr>
          <p:cNvPr id="390" name="Google Shape;390;p41"/>
          <p:cNvPicPr preferRelativeResize="0"/>
          <p:nvPr/>
        </p:nvPicPr>
        <p:blipFill>
          <a:blip r:embed="rId7">
            <a:alphaModFix/>
          </a:blip>
          <a:stretch>
            <a:fillRect/>
          </a:stretch>
        </p:blipFill>
        <p:spPr>
          <a:xfrm>
            <a:off x="3283525" y="2759325"/>
            <a:ext cx="5086950" cy="2214126"/>
          </a:xfrm>
          <a:prstGeom prst="rect">
            <a:avLst/>
          </a:prstGeom>
          <a:noFill/>
          <a:ln>
            <a:noFill/>
          </a:ln>
        </p:spPr>
      </p:pic>
      <p:sp>
        <p:nvSpPr>
          <p:cNvPr id="391" name="Google Shape;391;p41"/>
          <p:cNvSpPr txBox="1"/>
          <p:nvPr/>
        </p:nvSpPr>
        <p:spPr>
          <a:xfrm>
            <a:off x="362775" y="3136900"/>
            <a:ext cx="2522700" cy="11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accent4"/>
                </a:solidFill>
              </a:rPr>
              <a:t>Remix option is amazing. </a:t>
            </a:r>
            <a:endParaRPr b="1" i="1">
              <a:solidFill>
                <a:schemeClr val="accent4"/>
              </a:solidFill>
            </a:endParaRPr>
          </a:p>
        </p:txBody>
      </p:sp>
      <p:sp>
        <p:nvSpPr>
          <p:cNvPr id="392" name="Google Shape;392;p41"/>
          <p:cNvSpPr/>
          <p:nvPr/>
        </p:nvSpPr>
        <p:spPr>
          <a:xfrm rot="5400000">
            <a:off x="1903250" y="2899275"/>
            <a:ext cx="597900" cy="1859400"/>
          </a:xfrm>
          <a:prstGeom prst="bent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 name="Google Shape;7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81" name="Google Shape;81;p15"/>
          <p:cNvSpPr txBox="1"/>
          <p:nvPr/>
        </p:nvSpPr>
        <p:spPr>
          <a:xfrm>
            <a:off x="192550" y="91325"/>
            <a:ext cx="599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SemiBold"/>
                <a:ea typeface="Poppins SemiBold"/>
                <a:cs typeface="Poppins SemiBold"/>
                <a:sym typeface="Poppins SemiBold"/>
              </a:rPr>
              <a:t>img2img: Categorical Intuition</a:t>
            </a:r>
            <a:endParaRPr sz="2400">
              <a:latin typeface="Poppins SemiBold"/>
              <a:ea typeface="Poppins SemiBold"/>
              <a:cs typeface="Poppins SemiBold"/>
              <a:sym typeface="Poppins SemiBold"/>
            </a:endParaRPr>
          </a:p>
        </p:txBody>
      </p:sp>
      <p:sp>
        <p:nvSpPr>
          <p:cNvPr id="82" name="Google Shape;82;p15"/>
          <p:cNvSpPr txBox="1"/>
          <p:nvPr/>
        </p:nvSpPr>
        <p:spPr>
          <a:xfrm>
            <a:off x="311700" y="844750"/>
            <a:ext cx="38976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Image 2 Image is a whole lot </a:t>
            </a:r>
            <a:r>
              <a:rPr b="1" i="1" lang="en">
                <a:solidFill>
                  <a:schemeClr val="accent4"/>
                </a:solidFill>
                <a:latin typeface="Comfortaa"/>
                <a:ea typeface="Comfortaa"/>
                <a:cs typeface="Comfortaa"/>
                <a:sym typeface="Comfortaa"/>
              </a:rPr>
              <a:t>wide category of techniques</a:t>
            </a:r>
            <a:r>
              <a:rPr lang="en">
                <a:solidFill>
                  <a:schemeClr val="dk1"/>
                </a:solidFill>
                <a:latin typeface="Comfortaa"/>
                <a:ea typeface="Comfortaa"/>
                <a:cs typeface="Comfortaa"/>
                <a:sym typeface="Comfortaa"/>
              </a:rPr>
              <a:t> based of Diffusion Models.</a:t>
            </a:r>
            <a:br>
              <a:rPr lang="en">
                <a:solidFill>
                  <a:schemeClr val="dk1"/>
                </a:solidFill>
                <a:latin typeface="Comfortaa"/>
                <a:ea typeface="Comfortaa"/>
                <a:cs typeface="Comfortaa"/>
                <a:sym typeface="Comfortaa"/>
              </a:rPr>
            </a:b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Stochastic nature of Stable Diffusion makes it hard to create exact image needed.</a:t>
            </a:r>
            <a:br>
              <a:rPr lang="en">
                <a:solidFill>
                  <a:schemeClr val="dk1"/>
                </a:solidFill>
                <a:latin typeface="Comfortaa"/>
                <a:ea typeface="Comfortaa"/>
                <a:cs typeface="Comfortaa"/>
                <a:sym typeface="Comfortaa"/>
              </a:rPr>
            </a:b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Image 2 Image </a:t>
            </a:r>
            <a:r>
              <a:rPr b="1" i="1" lang="en">
                <a:solidFill>
                  <a:schemeClr val="accent4"/>
                </a:solidFill>
                <a:latin typeface="Comfortaa"/>
                <a:ea typeface="Comfortaa"/>
                <a:cs typeface="Comfortaa"/>
                <a:sym typeface="Comfortaa"/>
              </a:rPr>
              <a:t>enables image editing techniques</a:t>
            </a:r>
            <a:r>
              <a:rPr i="1" lang="en">
                <a:solidFill>
                  <a:schemeClr val="accent4"/>
                </a:solidFill>
                <a:latin typeface="Comfortaa"/>
                <a:ea typeface="Comfortaa"/>
                <a:cs typeface="Comfortaa"/>
                <a:sym typeface="Comfortaa"/>
              </a:rPr>
              <a:t>,</a:t>
            </a:r>
            <a:r>
              <a:rPr lang="en">
                <a:solidFill>
                  <a:schemeClr val="dk1"/>
                </a:solidFill>
                <a:latin typeface="Comfortaa"/>
                <a:ea typeface="Comfortaa"/>
                <a:cs typeface="Comfortaa"/>
                <a:sym typeface="Comfortaa"/>
              </a:rPr>
              <a:t> available only to pros till now.</a:t>
            </a:r>
            <a:br>
              <a:rPr lang="en">
                <a:solidFill>
                  <a:schemeClr val="dk1"/>
                </a:solidFill>
                <a:latin typeface="Comfortaa"/>
                <a:ea typeface="Comfortaa"/>
                <a:cs typeface="Comfortaa"/>
                <a:sym typeface="Comfortaa"/>
              </a:rPr>
            </a:b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Opens a new way of creative process, which light weight and creativity driven. </a:t>
            </a:r>
            <a:br>
              <a:rPr lang="en">
                <a:solidFill>
                  <a:schemeClr val="dk1"/>
                </a:solidFill>
                <a:latin typeface="Comfortaa"/>
                <a:ea typeface="Comfortaa"/>
                <a:cs typeface="Comfortaa"/>
                <a:sym typeface="Comfortaa"/>
              </a:rPr>
            </a:b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Technical friction to image editing have been reduced by great extent.</a:t>
            </a: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p:txBody>
      </p:sp>
      <p:pic>
        <p:nvPicPr>
          <p:cNvPr id="83" name="Google Shape;83;p15"/>
          <p:cNvPicPr preferRelativeResize="0"/>
          <p:nvPr/>
        </p:nvPicPr>
        <p:blipFill>
          <a:blip r:embed="rId4">
            <a:alphaModFix/>
          </a:blip>
          <a:stretch>
            <a:fillRect/>
          </a:stretch>
        </p:blipFill>
        <p:spPr>
          <a:xfrm>
            <a:off x="4308925" y="757000"/>
            <a:ext cx="4345225" cy="2460249"/>
          </a:xfrm>
          <a:prstGeom prst="rect">
            <a:avLst/>
          </a:prstGeom>
          <a:noFill/>
          <a:ln>
            <a:noFill/>
          </a:ln>
        </p:spPr>
      </p:pic>
      <p:pic>
        <p:nvPicPr>
          <p:cNvPr id="84" name="Google Shape;84;p15"/>
          <p:cNvPicPr preferRelativeResize="0"/>
          <p:nvPr/>
        </p:nvPicPr>
        <p:blipFill>
          <a:blip r:embed="rId5">
            <a:alphaModFix/>
          </a:blip>
          <a:stretch>
            <a:fillRect/>
          </a:stretch>
        </p:blipFill>
        <p:spPr>
          <a:xfrm>
            <a:off x="4497163" y="3256250"/>
            <a:ext cx="3968750" cy="1706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8" name="Google Shape;39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9" name="Google Shape;399;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0" name="Google Shape;400;p42"/>
          <p:cNvSpPr txBox="1"/>
          <p:nvPr/>
        </p:nvSpPr>
        <p:spPr>
          <a:xfrm>
            <a:off x="40150" y="91325"/>
            <a:ext cx="666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SemiBold"/>
                <a:ea typeface="Poppins SemiBold"/>
                <a:cs typeface="Poppins SemiBold"/>
                <a:sym typeface="Poppins SemiBold"/>
              </a:rPr>
              <a:t>Blue Willow: Best MidJourney Alternative</a:t>
            </a:r>
            <a:endParaRPr sz="2400">
              <a:latin typeface="Poppins SemiBold"/>
              <a:ea typeface="Poppins SemiBold"/>
              <a:cs typeface="Poppins SemiBold"/>
              <a:sym typeface="Poppins SemiBold"/>
            </a:endParaRPr>
          </a:p>
        </p:txBody>
      </p:sp>
      <p:pic>
        <p:nvPicPr>
          <p:cNvPr id="401" name="Google Shape;401;p42"/>
          <p:cNvPicPr preferRelativeResize="0"/>
          <p:nvPr/>
        </p:nvPicPr>
        <p:blipFill>
          <a:blip r:embed="rId4">
            <a:alphaModFix/>
          </a:blip>
          <a:stretch>
            <a:fillRect/>
          </a:stretch>
        </p:blipFill>
        <p:spPr>
          <a:xfrm>
            <a:off x="3366224" y="1090600"/>
            <a:ext cx="5249976" cy="3540149"/>
          </a:xfrm>
          <a:prstGeom prst="rect">
            <a:avLst/>
          </a:prstGeom>
          <a:noFill/>
          <a:ln>
            <a:noFill/>
          </a:ln>
        </p:spPr>
      </p:pic>
      <p:sp>
        <p:nvSpPr>
          <p:cNvPr id="402" name="Google Shape;402;p42"/>
          <p:cNvSpPr txBox="1"/>
          <p:nvPr/>
        </p:nvSpPr>
        <p:spPr>
          <a:xfrm>
            <a:off x="212950" y="1023775"/>
            <a:ext cx="3005700" cy="360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Models are as good as MidJourney in a lot of sense.</a:t>
            </a:r>
            <a:br>
              <a:rPr lang="en"/>
            </a:br>
            <a:endParaRPr/>
          </a:p>
          <a:p>
            <a:pPr indent="-317500" lvl="0" marL="457200" rtl="0" algn="l">
              <a:spcBef>
                <a:spcPts val="0"/>
              </a:spcBef>
              <a:spcAft>
                <a:spcPts val="0"/>
              </a:spcAft>
              <a:buClr>
                <a:schemeClr val="accent4"/>
              </a:buClr>
              <a:buSzPts val="1400"/>
              <a:buChar char="●"/>
            </a:pPr>
            <a:r>
              <a:rPr b="1" i="1" lang="en">
                <a:solidFill>
                  <a:schemeClr val="accent4"/>
                </a:solidFill>
              </a:rPr>
              <a:t>Free to use as of now.</a:t>
            </a:r>
            <a:br>
              <a:rPr b="1" i="1" lang="en">
                <a:solidFill>
                  <a:schemeClr val="accent4"/>
                </a:solidFill>
              </a:rPr>
            </a:br>
            <a:endParaRPr b="1" i="1">
              <a:solidFill>
                <a:schemeClr val="accent4"/>
              </a:solidFill>
            </a:endParaRPr>
          </a:p>
          <a:p>
            <a:pPr indent="-317500" lvl="0" marL="457200" rtl="0" algn="l">
              <a:spcBef>
                <a:spcPts val="0"/>
              </a:spcBef>
              <a:spcAft>
                <a:spcPts val="0"/>
              </a:spcAft>
              <a:buClr>
                <a:schemeClr val="dk1"/>
              </a:buClr>
              <a:buSzPts val="1400"/>
              <a:buChar char="●"/>
            </a:pPr>
            <a:r>
              <a:rPr b="1" lang="en">
                <a:solidFill>
                  <a:schemeClr val="dk1"/>
                </a:solidFill>
              </a:rPr>
              <a:t>More </a:t>
            </a:r>
            <a:r>
              <a:rPr b="1" lang="en">
                <a:solidFill>
                  <a:schemeClr val="dk1"/>
                </a:solidFill>
              </a:rPr>
              <a:t>frequent</a:t>
            </a:r>
            <a:r>
              <a:rPr b="1" lang="en">
                <a:solidFill>
                  <a:schemeClr val="dk1"/>
                </a:solidFill>
              </a:rPr>
              <a:t> updates since last few months. </a:t>
            </a:r>
            <a:br>
              <a:rPr b="1" lang="en">
                <a:solidFill>
                  <a:schemeClr val="dk1"/>
                </a:solidFill>
              </a:rPr>
            </a:br>
            <a:br>
              <a:rPr b="1" lang="en">
                <a:solidFill>
                  <a:schemeClr val="dk1"/>
                </a:solidFill>
              </a:rPr>
            </a:b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Again, Discord based </a:t>
            </a:r>
            <a:r>
              <a:rPr lang="en">
                <a:solidFill>
                  <a:schemeClr val="dk1"/>
                </a:solidFill>
              </a:rPr>
              <a:t>familiar</a:t>
            </a:r>
            <a:r>
              <a:rPr lang="en">
                <a:solidFill>
                  <a:schemeClr val="dk1"/>
                </a:solidFill>
              </a:rPr>
              <a:t> User Experience.</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b="1" i="1" lang="en">
                <a:solidFill>
                  <a:schemeClr val="dk1"/>
                </a:solidFill>
              </a:rPr>
              <a:t>Warning: Publicly available information and NSFW.</a:t>
            </a:r>
            <a:endParaRPr b="1" i="1">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8" name="Google Shape;40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9" name="Google Shape;409;p43"/>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0" name="Google Shape;410;p43"/>
          <p:cNvSpPr txBox="1"/>
          <p:nvPr/>
        </p:nvSpPr>
        <p:spPr>
          <a:xfrm>
            <a:off x="40150" y="91325"/>
            <a:ext cx="666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SemiBold"/>
                <a:ea typeface="Poppins SemiBold"/>
                <a:cs typeface="Poppins SemiBold"/>
                <a:sym typeface="Poppins SemiBold"/>
              </a:rPr>
              <a:t>Adobe Firefly: Much more controlled/Safe</a:t>
            </a:r>
            <a:endParaRPr sz="2400">
              <a:latin typeface="Poppins SemiBold"/>
              <a:ea typeface="Poppins SemiBold"/>
              <a:cs typeface="Poppins SemiBold"/>
              <a:sym typeface="Poppins SemiBold"/>
            </a:endParaRPr>
          </a:p>
        </p:txBody>
      </p:sp>
      <p:sp>
        <p:nvSpPr>
          <p:cNvPr id="411" name="Google Shape;411;p43"/>
          <p:cNvSpPr txBox="1"/>
          <p:nvPr/>
        </p:nvSpPr>
        <p:spPr>
          <a:xfrm>
            <a:off x="212950" y="1023775"/>
            <a:ext cx="3005700" cy="3606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i="1">
              <a:solidFill>
                <a:schemeClr val="dk1"/>
              </a:solidFill>
            </a:endParaRPr>
          </a:p>
        </p:txBody>
      </p:sp>
      <p:sp>
        <p:nvSpPr>
          <p:cNvPr id="412" name="Google Shape;412;p43"/>
          <p:cNvSpPr txBox="1"/>
          <p:nvPr/>
        </p:nvSpPr>
        <p:spPr>
          <a:xfrm>
            <a:off x="188375" y="835400"/>
            <a:ext cx="2244300" cy="393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Very versatile in usage.</a:t>
            </a:r>
            <a:br>
              <a:rPr lang="en"/>
            </a:br>
            <a:endParaRPr/>
          </a:p>
          <a:p>
            <a:pPr indent="-317500" lvl="0" marL="457200" rtl="0" algn="l">
              <a:spcBef>
                <a:spcPts val="0"/>
              </a:spcBef>
              <a:spcAft>
                <a:spcPts val="0"/>
              </a:spcAft>
              <a:buSzPts val="1400"/>
              <a:buChar char="●"/>
            </a:pPr>
            <a:r>
              <a:rPr lang="en"/>
              <a:t>Safe for students and kids.</a:t>
            </a:r>
            <a:br>
              <a:rPr lang="en"/>
            </a:br>
            <a:endParaRPr/>
          </a:p>
          <a:p>
            <a:pPr indent="-317500" lvl="0" marL="457200" rtl="0" algn="l">
              <a:spcBef>
                <a:spcPts val="0"/>
              </a:spcBef>
              <a:spcAft>
                <a:spcPts val="0"/>
              </a:spcAft>
              <a:buSzPts val="1400"/>
              <a:buChar char="●"/>
            </a:pPr>
            <a:r>
              <a:rPr lang="en"/>
              <a:t>Options and UI based </a:t>
            </a:r>
            <a:r>
              <a:rPr lang="en"/>
              <a:t>generation</a:t>
            </a:r>
            <a:r>
              <a:rPr lang="en"/>
              <a:t> options. </a:t>
            </a:r>
            <a:br>
              <a:rPr lang="en"/>
            </a:br>
            <a:endParaRPr/>
          </a:p>
          <a:p>
            <a:pPr indent="-317500" lvl="0" marL="457200" rtl="0" algn="l">
              <a:spcBef>
                <a:spcPts val="0"/>
              </a:spcBef>
              <a:spcAft>
                <a:spcPts val="0"/>
              </a:spcAft>
              <a:buSzPts val="1400"/>
              <a:buChar char="●"/>
            </a:pPr>
            <a:r>
              <a:rPr lang="en"/>
              <a:t>One of the Few publicly available </a:t>
            </a:r>
            <a:r>
              <a:rPr b="1" i="1" lang="en">
                <a:solidFill>
                  <a:schemeClr val="accent4"/>
                </a:solidFill>
              </a:rPr>
              <a:t>3D models to Image</a:t>
            </a:r>
            <a:r>
              <a:rPr lang="en"/>
              <a:t> Generation platform.</a:t>
            </a:r>
            <a:endParaRPr/>
          </a:p>
        </p:txBody>
      </p:sp>
      <p:pic>
        <p:nvPicPr>
          <p:cNvPr id="413" name="Google Shape;413;p43"/>
          <p:cNvPicPr preferRelativeResize="0"/>
          <p:nvPr/>
        </p:nvPicPr>
        <p:blipFill>
          <a:blip r:embed="rId4">
            <a:alphaModFix/>
          </a:blip>
          <a:stretch>
            <a:fillRect/>
          </a:stretch>
        </p:blipFill>
        <p:spPr>
          <a:xfrm>
            <a:off x="2608123" y="835400"/>
            <a:ext cx="6294851" cy="39312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9" name="Google Shape;41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0" name="Google Shape;420;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421" name="Google Shape;421;p44"/>
          <p:cNvSpPr txBox="1"/>
          <p:nvPr/>
        </p:nvSpPr>
        <p:spPr>
          <a:xfrm>
            <a:off x="40150" y="91325"/>
            <a:ext cx="666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SemiBold"/>
                <a:ea typeface="Poppins SemiBold"/>
                <a:cs typeface="Poppins SemiBold"/>
                <a:sym typeface="Poppins SemiBold"/>
              </a:rPr>
              <a:t>Microsoft Designer</a:t>
            </a:r>
            <a:r>
              <a:rPr lang="en" sz="2400">
                <a:latin typeface="Poppins SemiBold"/>
                <a:ea typeface="Poppins SemiBold"/>
                <a:cs typeface="Poppins SemiBold"/>
                <a:sym typeface="Poppins SemiBold"/>
              </a:rPr>
              <a:t>: Ease of Use</a:t>
            </a:r>
            <a:endParaRPr sz="2400">
              <a:latin typeface="Poppins SemiBold"/>
              <a:ea typeface="Poppins SemiBold"/>
              <a:cs typeface="Poppins SemiBold"/>
              <a:sym typeface="Poppins SemiBold"/>
            </a:endParaRPr>
          </a:p>
        </p:txBody>
      </p:sp>
      <p:sp>
        <p:nvSpPr>
          <p:cNvPr id="422" name="Google Shape;422;p44"/>
          <p:cNvSpPr txBox="1"/>
          <p:nvPr/>
        </p:nvSpPr>
        <p:spPr>
          <a:xfrm>
            <a:off x="212950" y="1023775"/>
            <a:ext cx="3005700" cy="3606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i="1">
              <a:solidFill>
                <a:schemeClr val="dk1"/>
              </a:solidFill>
            </a:endParaRPr>
          </a:p>
        </p:txBody>
      </p:sp>
      <p:sp>
        <p:nvSpPr>
          <p:cNvPr id="423" name="Google Shape;423;p44"/>
          <p:cNvSpPr txBox="1"/>
          <p:nvPr/>
        </p:nvSpPr>
        <p:spPr>
          <a:xfrm>
            <a:off x="352650" y="2645450"/>
            <a:ext cx="3136500" cy="249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Available at:</a:t>
            </a:r>
            <a:br>
              <a:rPr lang="en"/>
            </a:br>
            <a:r>
              <a:rPr lang="en" u="sng">
                <a:solidFill>
                  <a:schemeClr val="hlink"/>
                </a:solidFill>
                <a:hlinkClick r:id="rId4"/>
              </a:rPr>
              <a:t>https://designer.microsoft.com/</a:t>
            </a:r>
            <a:br>
              <a:rPr lang="en"/>
            </a:br>
            <a:r>
              <a:rPr lang="en"/>
              <a:t> </a:t>
            </a:r>
            <a:endParaRPr/>
          </a:p>
          <a:p>
            <a:pPr indent="-317500" lvl="0" marL="457200" rtl="0" algn="l">
              <a:spcBef>
                <a:spcPts val="0"/>
              </a:spcBef>
              <a:spcAft>
                <a:spcPts val="0"/>
              </a:spcAft>
              <a:buSzPts val="1400"/>
              <a:buChar char="●"/>
            </a:pPr>
            <a:r>
              <a:rPr lang="en"/>
              <a:t>More Designer friendly.</a:t>
            </a:r>
            <a:br>
              <a:rPr lang="en"/>
            </a:br>
            <a:endParaRPr/>
          </a:p>
          <a:p>
            <a:pPr indent="-317500" lvl="0" marL="457200" rtl="0" algn="l">
              <a:spcBef>
                <a:spcPts val="0"/>
              </a:spcBef>
              <a:spcAft>
                <a:spcPts val="0"/>
              </a:spcAft>
              <a:buSzPts val="1400"/>
              <a:buChar char="●"/>
            </a:pPr>
            <a:r>
              <a:rPr lang="en"/>
              <a:t>Great for day to day use of life.</a:t>
            </a:r>
            <a:br>
              <a:rPr lang="en"/>
            </a:br>
            <a:endParaRPr/>
          </a:p>
          <a:p>
            <a:pPr indent="-317500" lvl="0" marL="457200" rtl="0" algn="l">
              <a:spcBef>
                <a:spcPts val="0"/>
              </a:spcBef>
              <a:spcAft>
                <a:spcPts val="0"/>
              </a:spcAft>
              <a:buSzPts val="1400"/>
              <a:buChar char="●"/>
            </a:pPr>
            <a:r>
              <a:rPr lang="en"/>
              <a:t>Options and UI based generation options. </a:t>
            </a:r>
            <a:br>
              <a:rPr lang="en"/>
            </a:br>
            <a:endParaRPr/>
          </a:p>
          <a:p>
            <a:pPr indent="0" lvl="0" marL="0" rtl="0" algn="l">
              <a:spcBef>
                <a:spcPts val="0"/>
              </a:spcBef>
              <a:spcAft>
                <a:spcPts val="0"/>
              </a:spcAft>
              <a:buNone/>
            </a:pPr>
            <a:r>
              <a:t/>
            </a:r>
            <a:endParaRPr/>
          </a:p>
        </p:txBody>
      </p:sp>
      <p:pic>
        <p:nvPicPr>
          <p:cNvPr id="424" name="Google Shape;424;p44"/>
          <p:cNvPicPr preferRelativeResize="0"/>
          <p:nvPr/>
        </p:nvPicPr>
        <p:blipFill>
          <a:blip r:embed="rId5">
            <a:alphaModFix/>
          </a:blip>
          <a:stretch>
            <a:fillRect/>
          </a:stretch>
        </p:blipFill>
        <p:spPr>
          <a:xfrm>
            <a:off x="311693" y="720750"/>
            <a:ext cx="2067625" cy="1757700"/>
          </a:xfrm>
          <a:prstGeom prst="rect">
            <a:avLst/>
          </a:prstGeom>
          <a:noFill/>
          <a:ln>
            <a:noFill/>
          </a:ln>
        </p:spPr>
      </p:pic>
      <p:pic>
        <p:nvPicPr>
          <p:cNvPr id="425" name="Google Shape;425;p44"/>
          <p:cNvPicPr preferRelativeResize="0"/>
          <p:nvPr/>
        </p:nvPicPr>
        <p:blipFill>
          <a:blip r:embed="rId6">
            <a:alphaModFix/>
          </a:blip>
          <a:stretch>
            <a:fillRect/>
          </a:stretch>
        </p:blipFill>
        <p:spPr>
          <a:xfrm>
            <a:off x="3574024" y="797351"/>
            <a:ext cx="5173199" cy="3954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1" name="Google Shape;431;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2" name="Google Shape;432;p45"/>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3" name="Google Shape;433;p45"/>
          <p:cNvSpPr txBox="1"/>
          <p:nvPr/>
        </p:nvSpPr>
        <p:spPr>
          <a:xfrm>
            <a:off x="40150" y="91325"/>
            <a:ext cx="666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SemiBold"/>
                <a:ea typeface="Poppins SemiBold"/>
                <a:cs typeface="Poppins SemiBold"/>
                <a:sym typeface="Poppins SemiBold"/>
              </a:rPr>
              <a:t>OpenAI</a:t>
            </a:r>
            <a:r>
              <a:rPr lang="en" sz="2400">
                <a:latin typeface="Poppins SemiBold"/>
                <a:ea typeface="Poppins SemiBold"/>
                <a:cs typeface="Poppins SemiBold"/>
                <a:sym typeface="Poppins SemiBold"/>
              </a:rPr>
              <a:t> Dall-E2: Well You know it</a:t>
            </a:r>
            <a:endParaRPr sz="2400">
              <a:latin typeface="Poppins SemiBold"/>
              <a:ea typeface="Poppins SemiBold"/>
              <a:cs typeface="Poppins SemiBold"/>
              <a:sym typeface="Poppins SemiBold"/>
            </a:endParaRPr>
          </a:p>
        </p:txBody>
      </p:sp>
      <p:sp>
        <p:nvSpPr>
          <p:cNvPr id="434" name="Google Shape;434;p45"/>
          <p:cNvSpPr txBox="1"/>
          <p:nvPr/>
        </p:nvSpPr>
        <p:spPr>
          <a:xfrm>
            <a:off x="212950" y="1023775"/>
            <a:ext cx="3005700" cy="3606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i="1">
              <a:solidFill>
                <a:schemeClr val="dk1"/>
              </a:solidFill>
            </a:endParaRPr>
          </a:p>
        </p:txBody>
      </p:sp>
      <p:sp>
        <p:nvSpPr>
          <p:cNvPr id="435" name="Google Shape;435;p45"/>
          <p:cNvSpPr txBox="1"/>
          <p:nvPr/>
        </p:nvSpPr>
        <p:spPr>
          <a:xfrm>
            <a:off x="459125" y="2132575"/>
            <a:ext cx="3136500" cy="249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Available at:</a:t>
            </a:r>
            <a:br>
              <a:rPr lang="en"/>
            </a:br>
            <a:r>
              <a:rPr lang="en" u="sng">
                <a:solidFill>
                  <a:schemeClr val="hlink"/>
                </a:solidFill>
                <a:hlinkClick r:id="rId4"/>
              </a:rPr>
              <a:t>https://labs.openai.com/</a:t>
            </a:r>
            <a:r>
              <a:rPr lang="en"/>
              <a:t> </a:t>
            </a:r>
            <a:br>
              <a:rPr lang="en"/>
            </a:br>
            <a:r>
              <a:rPr lang="en"/>
              <a:t> </a:t>
            </a:r>
            <a:endParaRPr/>
          </a:p>
          <a:p>
            <a:pPr indent="-317500" lvl="0" marL="457200" rtl="0" algn="l">
              <a:spcBef>
                <a:spcPts val="0"/>
              </a:spcBef>
              <a:spcAft>
                <a:spcPts val="0"/>
              </a:spcAft>
              <a:buSzPts val="1400"/>
              <a:buChar char="●"/>
            </a:pPr>
            <a:r>
              <a:rPr lang="en"/>
              <a:t>First to do Text to Image.</a:t>
            </a:r>
            <a:br>
              <a:rPr lang="en"/>
            </a:br>
            <a:endParaRPr/>
          </a:p>
          <a:p>
            <a:pPr indent="-317500" lvl="0" marL="457200" rtl="0" algn="l">
              <a:spcBef>
                <a:spcPts val="0"/>
              </a:spcBef>
              <a:spcAft>
                <a:spcPts val="0"/>
              </a:spcAft>
              <a:buSzPts val="1400"/>
              <a:buChar char="●"/>
            </a:pPr>
            <a:r>
              <a:rPr lang="en"/>
              <a:t>Many more guardrails.</a:t>
            </a:r>
            <a:br>
              <a:rPr lang="en"/>
            </a:br>
            <a:endParaRPr/>
          </a:p>
          <a:p>
            <a:pPr indent="-317500" lvl="0" marL="457200" rtl="0" algn="l">
              <a:spcBef>
                <a:spcPts val="0"/>
              </a:spcBef>
              <a:spcAft>
                <a:spcPts val="0"/>
              </a:spcAft>
              <a:buSzPts val="1400"/>
              <a:buChar char="●"/>
            </a:pPr>
            <a:r>
              <a:rPr lang="en"/>
              <a:t>Safe to use.</a:t>
            </a:r>
            <a:br>
              <a:rPr lang="en"/>
            </a:br>
            <a:endParaRPr/>
          </a:p>
          <a:p>
            <a:pPr indent="0" lvl="0" marL="0" rtl="0" algn="l">
              <a:spcBef>
                <a:spcPts val="0"/>
              </a:spcBef>
              <a:spcAft>
                <a:spcPts val="0"/>
              </a:spcAft>
              <a:buNone/>
            </a:pPr>
            <a:r>
              <a:t/>
            </a:r>
            <a:endParaRPr/>
          </a:p>
        </p:txBody>
      </p:sp>
      <p:pic>
        <p:nvPicPr>
          <p:cNvPr id="436" name="Google Shape;436;p45"/>
          <p:cNvPicPr preferRelativeResize="0"/>
          <p:nvPr/>
        </p:nvPicPr>
        <p:blipFill>
          <a:blip r:embed="rId5">
            <a:alphaModFix/>
          </a:blip>
          <a:stretch>
            <a:fillRect/>
          </a:stretch>
        </p:blipFill>
        <p:spPr>
          <a:xfrm>
            <a:off x="4572001" y="925500"/>
            <a:ext cx="3633324" cy="3521825"/>
          </a:xfrm>
          <a:prstGeom prst="rect">
            <a:avLst/>
          </a:prstGeom>
          <a:noFill/>
          <a:ln>
            <a:noFill/>
          </a:ln>
        </p:spPr>
      </p:pic>
      <p:pic>
        <p:nvPicPr>
          <p:cNvPr id="437" name="Google Shape;437;p45"/>
          <p:cNvPicPr preferRelativeResize="0"/>
          <p:nvPr/>
        </p:nvPicPr>
        <p:blipFill>
          <a:blip r:embed="rId6">
            <a:alphaModFix/>
          </a:blip>
          <a:stretch>
            <a:fillRect/>
          </a:stretch>
        </p:blipFill>
        <p:spPr>
          <a:xfrm>
            <a:off x="696625" y="1089300"/>
            <a:ext cx="2038350" cy="76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3" name="Google Shape;44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4" name="Google Shape;444;p46"/>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5" name="Google Shape;445;p46"/>
          <p:cNvSpPr txBox="1"/>
          <p:nvPr/>
        </p:nvSpPr>
        <p:spPr>
          <a:xfrm>
            <a:off x="40150" y="91325"/>
            <a:ext cx="666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SemiBold"/>
                <a:ea typeface="Poppins SemiBold"/>
                <a:cs typeface="Poppins SemiBold"/>
                <a:sym typeface="Poppins SemiBold"/>
              </a:rPr>
              <a:t>Lexica Art Project: Learn to Prompt </a:t>
            </a:r>
            <a:endParaRPr sz="2400">
              <a:latin typeface="Poppins SemiBold"/>
              <a:ea typeface="Poppins SemiBold"/>
              <a:cs typeface="Poppins SemiBold"/>
              <a:sym typeface="Poppins SemiBold"/>
            </a:endParaRPr>
          </a:p>
        </p:txBody>
      </p:sp>
      <p:sp>
        <p:nvSpPr>
          <p:cNvPr id="446" name="Google Shape;446;p46"/>
          <p:cNvSpPr txBox="1"/>
          <p:nvPr/>
        </p:nvSpPr>
        <p:spPr>
          <a:xfrm>
            <a:off x="212950" y="1023775"/>
            <a:ext cx="3005700" cy="3606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i="1">
              <a:solidFill>
                <a:schemeClr val="dk1"/>
              </a:solidFill>
            </a:endParaRPr>
          </a:p>
        </p:txBody>
      </p:sp>
      <p:sp>
        <p:nvSpPr>
          <p:cNvPr id="447" name="Google Shape;447;p46"/>
          <p:cNvSpPr txBox="1"/>
          <p:nvPr/>
        </p:nvSpPr>
        <p:spPr>
          <a:xfrm>
            <a:off x="147550" y="4009800"/>
            <a:ext cx="4512600" cy="103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Available at:</a:t>
            </a:r>
            <a:br>
              <a:rPr lang="en"/>
            </a:br>
            <a:r>
              <a:rPr lang="en" u="sng">
                <a:solidFill>
                  <a:schemeClr val="hlink"/>
                </a:solidFill>
                <a:hlinkClick r:id="rId4"/>
              </a:rPr>
              <a:t>https://lexica.art/</a:t>
            </a:r>
            <a:endParaRPr/>
          </a:p>
          <a:p>
            <a:pPr indent="-317500" lvl="0" marL="457200" rtl="0" algn="l">
              <a:spcBef>
                <a:spcPts val="0"/>
              </a:spcBef>
              <a:spcAft>
                <a:spcPts val="0"/>
              </a:spcAft>
              <a:buSzPts val="1400"/>
              <a:buChar char="●"/>
            </a:pPr>
            <a:r>
              <a:rPr lang="en"/>
              <a:t>Lots of example to search and use the prompts for text to image models.</a:t>
            </a:r>
            <a:br>
              <a:rPr lang="en"/>
            </a:br>
            <a:endParaRPr/>
          </a:p>
          <a:p>
            <a:pPr indent="0" lvl="0" marL="0" rtl="0" algn="l">
              <a:spcBef>
                <a:spcPts val="0"/>
              </a:spcBef>
              <a:spcAft>
                <a:spcPts val="0"/>
              </a:spcAft>
              <a:buNone/>
            </a:pPr>
            <a:r>
              <a:t/>
            </a:r>
            <a:endParaRPr/>
          </a:p>
        </p:txBody>
      </p:sp>
      <p:pic>
        <p:nvPicPr>
          <p:cNvPr id="448" name="Google Shape;448;p46"/>
          <p:cNvPicPr preferRelativeResize="0"/>
          <p:nvPr/>
        </p:nvPicPr>
        <p:blipFill>
          <a:blip r:embed="rId5">
            <a:alphaModFix/>
          </a:blip>
          <a:stretch>
            <a:fillRect/>
          </a:stretch>
        </p:blipFill>
        <p:spPr>
          <a:xfrm>
            <a:off x="955400" y="696150"/>
            <a:ext cx="7019868" cy="3256287"/>
          </a:xfrm>
          <a:prstGeom prst="rect">
            <a:avLst/>
          </a:prstGeom>
          <a:noFill/>
          <a:ln>
            <a:noFill/>
          </a:ln>
        </p:spPr>
      </p:pic>
      <p:sp>
        <p:nvSpPr>
          <p:cNvPr id="449" name="Google Shape;449;p46"/>
          <p:cNvSpPr txBox="1"/>
          <p:nvPr/>
        </p:nvSpPr>
        <p:spPr>
          <a:xfrm>
            <a:off x="4979700" y="4013250"/>
            <a:ext cx="3852600" cy="90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Option to generate image in browser. </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Sometime it is slow as per geography and demand.</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5" name="Google Shape;455;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6" name="Google Shape;456;p47"/>
          <p:cNvPicPr preferRelativeResize="0"/>
          <p:nvPr/>
        </p:nvPicPr>
        <p:blipFill>
          <a:blip r:embed="rId3">
            <a:alphaModFix/>
          </a:blip>
          <a:stretch>
            <a:fillRect/>
          </a:stretch>
        </p:blipFill>
        <p:spPr>
          <a:xfrm>
            <a:off x="0" y="-76200"/>
            <a:ext cx="9144000" cy="5143500"/>
          </a:xfrm>
          <a:prstGeom prst="rect">
            <a:avLst/>
          </a:prstGeom>
          <a:noFill/>
          <a:ln>
            <a:noFill/>
          </a:ln>
        </p:spPr>
      </p:pic>
      <p:pic>
        <p:nvPicPr>
          <p:cNvPr id="457" name="Google Shape;457;p47"/>
          <p:cNvPicPr preferRelativeResize="0"/>
          <p:nvPr/>
        </p:nvPicPr>
        <p:blipFill>
          <a:blip r:embed="rId4">
            <a:alphaModFix/>
          </a:blip>
          <a:stretch>
            <a:fillRect/>
          </a:stretch>
        </p:blipFill>
        <p:spPr>
          <a:xfrm>
            <a:off x="1404898" y="798550"/>
            <a:ext cx="2614351" cy="3955899"/>
          </a:xfrm>
          <a:prstGeom prst="rect">
            <a:avLst/>
          </a:prstGeom>
          <a:noFill/>
          <a:ln>
            <a:noFill/>
          </a:ln>
        </p:spPr>
      </p:pic>
      <p:sp>
        <p:nvSpPr>
          <p:cNvPr id="458" name="Google Shape;458;p47"/>
          <p:cNvSpPr txBox="1"/>
          <p:nvPr/>
        </p:nvSpPr>
        <p:spPr>
          <a:xfrm>
            <a:off x="4147500" y="1646550"/>
            <a:ext cx="4381800" cy="157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t>Questions?</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4" name="Google Shape;46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465" name="Google Shape;465;p48"/>
          <p:cNvGrpSpPr/>
          <p:nvPr/>
        </p:nvGrpSpPr>
        <p:grpSpPr>
          <a:xfrm>
            <a:off x="0" y="0"/>
            <a:ext cx="9144000" cy="5143500"/>
            <a:chOff x="0" y="0"/>
            <a:chExt cx="9144000" cy="5143500"/>
          </a:xfrm>
        </p:grpSpPr>
        <p:pic>
          <p:nvPicPr>
            <p:cNvPr id="466" name="Google Shape;466;p48"/>
            <p:cNvPicPr preferRelativeResize="0"/>
            <p:nvPr/>
          </p:nvPicPr>
          <p:blipFill>
            <a:blip r:embed="rId3">
              <a:alphaModFix/>
            </a:blip>
            <a:stretch>
              <a:fillRect/>
            </a:stretch>
          </p:blipFill>
          <p:spPr>
            <a:xfrm>
              <a:off x="0" y="0"/>
              <a:ext cx="9144000" cy="5143500"/>
            </a:xfrm>
            <a:prstGeom prst="rect">
              <a:avLst/>
            </a:prstGeom>
            <a:noFill/>
            <a:ln>
              <a:noFill/>
            </a:ln>
          </p:spPr>
        </p:pic>
        <p:sp>
          <p:nvSpPr>
            <p:cNvPr id="467" name="Google Shape;467;p48"/>
            <p:cNvSpPr txBox="1"/>
            <p:nvPr/>
          </p:nvSpPr>
          <p:spPr>
            <a:xfrm>
              <a:off x="6321550" y="2201350"/>
              <a:ext cx="282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chemeClr val="lt1"/>
                  </a:solidFill>
                  <a:latin typeface="Poppins"/>
                  <a:ea typeface="Poppins"/>
                  <a:cs typeface="Poppins"/>
                  <a:sym typeface="Poppins"/>
                </a:rPr>
                <a:t>!</a:t>
              </a:r>
              <a:endParaRPr b="1" sz="5000">
                <a:solidFill>
                  <a:schemeClr val="lt1"/>
                </a:solidFill>
                <a:latin typeface="Poppins"/>
                <a:ea typeface="Poppins"/>
                <a:cs typeface="Poppins"/>
                <a:sym typeface="Poppi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0" name="Google Shape;9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 name="Google Shape;91;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92" name="Google Shape;92;p16"/>
          <p:cNvSpPr txBox="1"/>
          <p:nvPr/>
        </p:nvSpPr>
        <p:spPr>
          <a:xfrm>
            <a:off x="192550" y="91325"/>
            <a:ext cx="5991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300">
                <a:solidFill>
                  <a:schemeClr val="dk1"/>
                </a:solidFill>
                <a:latin typeface="Poppins SemiBold"/>
                <a:ea typeface="Poppins SemiBold"/>
                <a:cs typeface="Poppins SemiBold"/>
                <a:sym typeface="Poppins SemiBold"/>
              </a:rPr>
              <a:t>I</a:t>
            </a:r>
            <a:r>
              <a:rPr lang="en" sz="2300">
                <a:solidFill>
                  <a:schemeClr val="dk1"/>
                </a:solidFill>
                <a:latin typeface="Poppins SemiBold"/>
                <a:ea typeface="Poppins SemiBold"/>
                <a:cs typeface="Poppins SemiBold"/>
                <a:sym typeface="Poppins SemiBold"/>
              </a:rPr>
              <a:t>mg2img: transform img with Text Only</a:t>
            </a:r>
            <a:endParaRPr sz="2300">
              <a:latin typeface="Poppins SemiBold"/>
              <a:ea typeface="Poppins SemiBold"/>
              <a:cs typeface="Poppins SemiBold"/>
              <a:sym typeface="Poppins SemiBold"/>
            </a:endParaRPr>
          </a:p>
        </p:txBody>
      </p:sp>
      <p:pic>
        <p:nvPicPr>
          <p:cNvPr id="93" name="Google Shape;93;p16"/>
          <p:cNvPicPr preferRelativeResize="0"/>
          <p:nvPr/>
        </p:nvPicPr>
        <p:blipFill>
          <a:blip r:embed="rId4">
            <a:alphaModFix/>
          </a:blip>
          <a:stretch>
            <a:fillRect/>
          </a:stretch>
        </p:blipFill>
        <p:spPr>
          <a:xfrm>
            <a:off x="825475" y="766199"/>
            <a:ext cx="7288801" cy="3327651"/>
          </a:xfrm>
          <a:prstGeom prst="rect">
            <a:avLst/>
          </a:prstGeom>
          <a:noFill/>
          <a:ln>
            <a:noFill/>
          </a:ln>
        </p:spPr>
      </p:pic>
      <p:sp>
        <p:nvSpPr>
          <p:cNvPr id="94" name="Google Shape;94;p16"/>
          <p:cNvSpPr txBox="1"/>
          <p:nvPr/>
        </p:nvSpPr>
        <p:spPr>
          <a:xfrm>
            <a:off x="825500" y="4227275"/>
            <a:ext cx="7239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Leads to lots of </a:t>
            </a:r>
            <a:r>
              <a:rPr b="1" i="1" lang="en">
                <a:solidFill>
                  <a:schemeClr val="accent4"/>
                </a:solidFill>
              </a:rPr>
              <a:t>undesired editing artifacts</a:t>
            </a:r>
            <a:r>
              <a:rPr lang="en"/>
              <a:t>, So, text only image editing it rarely useful. </a:t>
            </a:r>
            <a:br>
              <a:rPr lang="en"/>
            </a:br>
            <a:r>
              <a:rPr lang="en"/>
              <a:t>It is as good as text to image generation! Hence, we </a:t>
            </a:r>
            <a:r>
              <a:rPr b="1" i="1" lang="en">
                <a:solidFill>
                  <a:schemeClr val="accent4"/>
                </a:solidFill>
              </a:rPr>
              <a:t>need more sophisticated way!</a:t>
            </a:r>
            <a:endParaRPr b="1" i="1">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 name="Google Shape;10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2" name="Google Shape;102;p17"/>
          <p:cNvSpPr txBox="1"/>
          <p:nvPr/>
        </p:nvSpPr>
        <p:spPr>
          <a:xfrm>
            <a:off x="192550" y="91325"/>
            <a:ext cx="5991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Poppins SemiBold"/>
                <a:ea typeface="Poppins SemiBold"/>
                <a:cs typeface="Poppins SemiBold"/>
                <a:sym typeface="Poppins SemiBold"/>
              </a:rPr>
              <a:t>Img2img: transform img with Inpainting</a:t>
            </a:r>
            <a:endParaRPr sz="2300">
              <a:latin typeface="Poppins SemiBold"/>
              <a:ea typeface="Poppins SemiBold"/>
              <a:cs typeface="Poppins SemiBold"/>
              <a:sym typeface="Poppins SemiBold"/>
            </a:endParaRPr>
          </a:p>
        </p:txBody>
      </p:sp>
      <p:sp>
        <p:nvSpPr>
          <p:cNvPr id="103" name="Google Shape;103;p17"/>
          <p:cNvSpPr txBox="1"/>
          <p:nvPr/>
        </p:nvSpPr>
        <p:spPr>
          <a:xfrm>
            <a:off x="5148950" y="4225475"/>
            <a:ext cx="3338400" cy="9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Works much better and have</a:t>
            </a:r>
            <a:r>
              <a:rPr b="1" i="1" lang="en">
                <a:solidFill>
                  <a:schemeClr val="accent4"/>
                </a:solidFill>
              </a:rPr>
              <a:t> </a:t>
            </a:r>
            <a:r>
              <a:rPr b="1" i="1" lang="en">
                <a:solidFill>
                  <a:schemeClr val="accent4"/>
                </a:solidFill>
              </a:rPr>
              <a:t>controlled</a:t>
            </a:r>
            <a:r>
              <a:rPr b="1" i="1" lang="en">
                <a:solidFill>
                  <a:schemeClr val="accent4"/>
                </a:solidFill>
              </a:rPr>
              <a:t> editing capabilities.</a:t>
            </a:r>
            <a:br>
              <a:rPr lang="en"/>
            </a:br>
            <a:r>
              <a:rPr lang="en"/>
              <a:t>E.g. Removed artifacts from lower-right.</a:t>
            </a:r>
            <a:endParaRPr/>
          </a:p>
        </p:txBody>
      </p:sp>
      <p:pic>
        <p:nvPicPr>
          <p:cNvPr id="104" name="Google Shape;104;p17"/>
          <p:cNvPicPr preferRelativeResize="0"/>
          <p:nvPr/>
        </p:nvPicPr>
        <p:blipFill>
          <a:blip r:embed="rId4">
            <a:alphaModFix/>
          </a:blip>
          <a:stretch>
            <a:fillRect/>
          </a:stretch>
        </p:blipFill>
        <p:spPr>
          <a:xfrm>
            <a:off x="5216475" y="696175"/>
            <a:ext cx="3566266" cy="3544173"/>
          </a:xfrm>
          <a:prstGeom prst="rect">
            <a:avLst/>
          </a:prstGeom>
          <a:noFill/>
          <a:ln>
            <a:noFill/>
          </a:ln>
        </p:spPr>
      </p:pic>
      <p:pic>
        <p:nvPicPr>
          <p:cNvPr id="105" name="Google Shape;105;p17"/>
          <p:cNvPicPr preferRelativeResize="0"/>
          <p:nvPr/>
        </p:nvPicPr>
        <p:blipFill>
          <a:blip r:embed="rId5">
            <a:alphaModFix/>
          </a:blip>
          <a:stretch>
            <a:fillRect/>
          </a:stretch>
        </p:blipFill>
        <p:spPr>
          <a:xfrm>
            <a:off x="192550" y="696175"/>
            <a:ext cx="4866790" cy="3544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3" name="Google Shape;113;p18"/>
          <p:cNvSpPr txBox="1"/>
          <p:nvPr/>
        </p:nvSpPr>
        <p:spPr>
          <a:xfrm>
            <a:off x="192550" y="91325"/>
            <a:ext cx="5991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Poppins SemiBold"/>
                <a:ea typeface="Poppins SemiBold"/>
                <a:cs typeface="Poppins SemiBold"/>
                <a:sym typeface="Poppins SemiBold"/>
              </a:rPr>
              <a:t>Img2img: Terminology: CFG Scale</a:t>
            </a:r>
            <a:endParaRPr sz="2300">
              <a:latin typeface="Poppins SemiBold"/>
              <a:ea typeface="Poppins SemiBold"/>
              <a:cs typeface="Poppins SemiBold"/>
              <a:sym typeface="Poppins SemiBold"/>
            </a:endParaRPr>
          </a:p>
        </p:txBody>
      </p:sp>
      <p:sp>
        <p:nvSpPr>
          <p:cNvPr id="114" name="Google Shape;114;p18"/>
          <p:cNvSpPr txBox="1"/>
          <p:nvPr/>
        </p:nvSpPr>
        <p:spPr>
          <a:xfrm>
            <a:off x="264550" y="434725"/>
            <a:ext cx="8340600" cy="557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a:ea typeface="Comfortaa"/>
                <a:cs typeface="Comfortaa"/>
                <a:sym typeface="Comfortaa"/>
              </a:rPr>
              <a:t>:</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   </a:t>
            </a:r>
            <a:r>
              <a:rPr lang="en">
                <a:solidFill>
                  <a:schemeClr val="dk1"/>
                </a:solidFill>
                <a:latin typeface="Comfortaa"/>
                <a:ea typeface="Comfortaa"/>
                <a:cs typeface="Comfortaa"/>
                <a:sym typeface="Comfortaa"/>
              </a:rPr>
              <a:t>Classifier Free Guidance Scale</a:t>
            </a:r>
            <a:br>
              <a:rPr lang="en">
                <a:solidFill>
                  <a:schemeClr val="dk1"/>
                </a:solidFill>
                <a:latin typeface="Comfortaa"/>
                <a:ea typeface="Comfortaa"/>
                <a:cs typeface="Comfortaa"/>
                <a:sym typeface="Comfortaa"/>
              </a:rPr>
            </a:br>
            <a:endParaRPr>
              <a:solidFill>
                <a:schemeClr val="dk1"/>
              </a:solidFill>
              <a:latin typeface="Comfortaa"/>
              <a:ea typeface="Comfortaa"/>
              <a:cs typeface="Comfortaa"/>
              <a:sym typeface="Comfortaa"/>
            </a:endParaRPr>
          </a:p>
          <a:p>
            <a:pPr indent="0" lvl="0" marL="0" rtl="0" algn="l">
              <a:spcBef>
                <a:spcPts val="0"/>
              </a:spcBef>
              <a:spcAft>
                <a:spcPts val="0"/>
              </a:spcAft>
              <a:buNone/>
            </a:pPr>
            <a:br>
              <a:rPr lang="en">
                <a:solidFill>
                  <a:schemeClr val="dk1"/>
                </a:solidFill>
                <a:latin typeface="Comfortaa"/>
                <a:ea typeface="Comfortaa"/>
                <a:cs typeface="Comfortaa"/>
                <a:sym typeface="Comfortaa"/>
              </a:rPr>
            </a:b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CFG Scale: Parameter that controls how much the image generation process follows the text prompt.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         </a:t>
            </a:r>
            <a:r>
              <a:rPr b="1" i="1" lang="en">
                <a:solidFill>
                  <a:schemeClr val="accent4"/>
                </a:solidFill>
                <a:latin typeface="Comfortaa"/>
                <a:ea typeface="Comfortaa"/>
                <a:cs typeface="Comfortaa"/>
                <a:sym typeface="Comfortaa"/>
              </a:rPr>
              <a:t>The higher the value, the more the image will stick to the given text inpu</a:t>
            </a:r>
            <a:r>
              <a:rPr b="1" lang="en">
                <a:solidFill>
                  <a:schemeClr val="accent4"/>
                </a:solidFill>
                <a:latin typeface="Comfortaa"/>
                <a:ea typeface="Comfortaa"/>
                <a:cs typeface="Comfortaa"/>
                <a:sym typeface="Comfortaa"/>
              </a:rPr>
              <a:t>t.</a:t>
            </a:r>
            <a:r>
              <a:rPr lang="en">
                <a:solidFill>
                  <a:schemeClr val="accent4"/>
                </a:solidFill>
                <a:latin typeface="Comfortaa"/>
                <a:ea typeface="Comfortaa"/>
                <a:cs typeface="Comfortaa"/>
                <a:sym typeface="Comfortaa"/>
              </a:rPr>
              <a:t> </a:t>
            </a:r>
            <a:endParaRPr>
              <a:solidFill>
                <a:schemeClr val="accent4"/>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None/>
            </a:pPr>
            <a:r>
              <a:rPr lang="en">
                <a:solidFill>
                  <a:schemeClr val="dk1"/>
                </a:solidFill>
                <a:latin typeface="Comfortaa"/>
                <a:ea typeface="Comfortaa"/>
                <a:cs typeface="Comfortaa"/>
                <a:sym typeface="Comfortaa"/>
              </a:rPr>
              <a:t>CFG Scale </a:t>
            </a:r>
            <a:r>
              <a:rPr lang="en">
                <a:solidFill>
                  <a:schemeClr val="dk1"/>
                </a:solidFill>
                <a:latin typeface="Comfortaa"/>
                <a:ea typeface="Comfortaa"/>
                <a:cs typeface="Comfortaa"/>
                <a:sym typeface="Comfortaa"/>
              </a:rPr>
              <a:t>always </a:t>
            </a:r>
            <a:r>
              <a:rPr lang="en">
                <a:solidFill>
                  <a:schemeClr val="dk1"/>
                </a:solidFill>
                <a:latin typeface="Comfortaa"/>
                <a:ea typeface="Comfortaa"/>
                <a:cs typeface="Comfortaa"/>
                <a:sym typeface="Comfortaa"/>
              </a:rPr>
              <a:t>should not be set to the maximum, as:</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         </a:t>
            </a:r>
            <a:r>
              <a:rPr b="1" i="1" lang="en">
                <a:solidFill>
                  <a:schemeClr val="accent4"/>
                </a:solidFill>
                <a:latin typeface="Comfortaa"/>
                <a:ea typeface="Comfortaa"/>
                <a:cs typeface="Comfortaa"/>
                <a:sym typeface="Comfortaa"/>
              </a:rPr>
              <a:t>more guidance can lead to less diversity and quality.</a:t>
            </a:r>
            <a:endParaRPr b="1" i="1">
              <a:solidFill>
                <a:schemeClr val="accent4"/>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b="1" lang="en">
                <a:solidFill>
                  <a:schemeClr val="dk1"/>
                </a:solidFill>
                <a:latin typeface="Comfortaa"/>
                <a:ea typeface="Comfortaa"/>
                <a:cs typeface="Comfortaa"/>
                <a:sym typeface="Comfortaa"/>
              </a:rPr>
              <a:t>Good Range</a:t>
            </a:r>
            <a:r>
              <a:rPr lang="en">
                <a:solidFill>
                  <a:schemeClr val="dk1"/>
                </a:solidFill>
                <a:latin typeface="Comfortaa"/>
                <a:ea typeface="Comfortaa"/>
                <a:cs typeface="Comfortaa"/>
                <a:sym typeface="Comfortaa"/>
              </a:rPr>
              <a:t>: </a:t>
            </a:r>
            <a:r>
              <a:rPr b="1" i="1" lang="en">
                <a:solidFill>
                  <a:schemeClr val="accent4"/>
                </a:solidFill>
                <a:latin typeface="Comfortaa"/>
                <a:ea typeface="Comfortaa"/>
                <a:cs typeface="Comfortaa"/>
                <a:sym typeface="Comfortaa"/>
              </a:rPr>
              <a:t>Between 7 and 13 are a good starting point</a:t>
            </a:r>
            <a:r>
              <a:rPr lang="en">
                <a:solidFill>
                  <a:schemeClr val="dk1"/>
                </a:solidFill>
                <a:latin typeface="Comfortaa"/>
                <a:ea typeface="Comfortaa"/>
                <a:cs typeface="Comfortaa"/>
                <a:sym typeface="Comfortaa"/>
              </a:rPr>
              <a:t> for the CFG Scale.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Increase: Generated images are not following the text prompt closely enough.</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Decrease: Generated images are becoming too repetitive or low-quality.</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Note: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Sweet spot for CFG Scale needs to be searched.</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CFG Scale is not the only parameter that can be used to control the generated images.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Other parameters matter as well, such as the</a:t>
            </a:r>
            <a:r>
              <a:rPr b="1" i="1" lang="en">
                <a:solidFill>
                  <a:schemeClr val="accent4"/>
                </a:solidFill>
                <a:latin typeface="Comfortaa"/>
                <a:ea typeface="Comfortaa"/>
                <a:cs typeface="Comfortaa"/>
                <a:sym typeface="Comfortaa"/>
              </a:rPr>
              <a:t> number of diffusion steps</a:t>
            </a:r>
            <a:r>
              <a:rPr lang="en">
                <a:solidFill>
                  <a:schemeClr val="dk1"/>
                </a:solidFill>
                <a:latin typeface="Comfortaa"/>
                <a:ea typeface="Comfortaa"/>
                <a:cs typeface="Comfortaa"/>
                <a:sym typeface="Comfortaa"/>
              </a:rPr>
              <a:t> and the </a:t>
            </a:r>
            <a:r>
              <a:rPr b="1" i="1" lang="en">
                <a:solidFill>
                  <a:schemeClr val="accent4"/>
                </a:solidFill>
                <a:latin typeface="Comfortaa"/>
                <a:ea typeface="Comfortaa"/>
                <a:cs typeface="Comfortaa"/>
                <a:sym typeface="Comfortaa"/>
              </a:rPr>
              <a:t>temperature</a:t>
            </a:r>
            <a:r>
              <a:rPr lang="en">
                <a:solidFill>
                  <a:schemeClr val="dk1"/>
                </a:solidFill>
                <a:latin typeface="Comfortaa"/>
                <a:ea typeface="Comfortaa"/>
                <a:cs typeface="Comfortaa"/>
                <a:sym typeface="Comfortaa"/>
              </a:rPr>
              <a:t> etc.</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p:txBody>
      </p:sp>
      <p:pic>
        <p:nvPicPr>
          <p:cNvPr id="115" name="Google Shape;115;p18"/>
          <p:cNvPicPr preferRelativeResize="0"/>
          <p:nvPr/>
        </p:nvPicPr>
        <p:blipFill>
          <a:blip r:embed="rId4">
            <a:alphaModFix/>
          </a:blip>
          <a:stretch>
            <a:fillRect/>
          </a:stretch>
        </p:blipFill>
        <p:spPr>
          <a:xfrm>
            <a:off x="899688" y="992350"/>
            <a:ext cx="7653024" cy="350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1" name="Google Shape;12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3" name="Google Shape;123;p19"/>
          <p:cNvSpPr txBox="1"/>
          <p:nvPr/>
        </p:nvSpPr>
        <p:spPr>
          <a:xfrm>
            <a:off x="192550" y="91325"/>
            <a:ext cx="5991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Poppins SemiBold"/>
                <a:ea typeface="Poppins SemiBold"/>
                <a:cs typeface="Poppins SemiBold"/>
                <a:sym typeface="Poppins SemiBold"/>
              </a:rPr>
              <a:t>Img2img: CFG Scale Math Intuition</a:t>
            </a:r>
            <a:endParaRPr sz="2300">
              <a:latin typeface="Poppins SemiBold"/>
              <a:ea typeface="Poppins SemiBold"/>
              <a:cs typeface="Poppins SemiBold"/>
              <a:sym typeface="Poppins SemiBold"/>
            </a:endParaRPr>
          </a:p>
        </p:txBody>
      </p:sp>
      <p:pic>
        <p:nvPicPr>
          <p:cNvPr id="124" name="Google Shape;124;p19"/>
          <p:cNvPicPr preferRelativeResize="0"/>
          <p:nvPr/>
        </p:nvPicPr>
        <p:blipFill>
          <a:blip r:embed="rId4">
            <a:alphaModFix/>
          </a:blip>
          <a:stretch>
            <a:fillRect/>
          </a:stretch>
        </p:blipFill>
        <p:spPr>
          <a:xfrm>
            <a:off x="480787" y="1152474"/>
            <a:ext cx="8182427" cy="1653175"/>
          </a:xfrm>
          <a:prstGeom prst="rect">
            <a:avLst/>
          </a:prstGeom>
          <a:noFill/>
          <a:ln>
            <a:noFill/>
          </a:ln>
        </p:spPr>
      </p:pic>
      <p:sp>
        <p:nvSpPr>
          <p:cNvPr id="125" name="Google Shape;125;p19"/>
          <p:cNvSpPr txBox="1"/>
          <p:nvPr/>
        </p:nvSpPr>
        <p:spPr>
          <a:xfrm>
            <a:off x="526150" y="2850250"/>
            <a:ext cx="8109900" cy="172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   Classifier Free Guidance Scale is:</a:t>
            </a:r>
            <a:br>
              <a:rPr lang="en">
                <a:solidFill>
                  <a:schemeClr val="dk1"/>
                </a:solidFill>
                <a:latin typeface="Comfortaa"/>
                <a:ea typeface="Comfortaa"/>
                <a:cs typeface="Comfortaa"/>
                <a:sym typeface="Comfortaa"/>
              </a:rPr>
            </a:br>
            <a:br>
              <a:rPr lang="en">
                <a:solidFill>
                  <a:schemeClr val="dk1"/>
                </a:solidFill>
                <a:latin typeface="Comfortaa"/>
                <a:ea typeface="Comfortaa"/>
                <a:cs typeface="Comfortaa"/>
                <a:sym typeface="Comfortaa"/>
              </a:rPr>
            </a:br>
            <a:r>
              <a:rPr b="1" i="1" lang="en">
                <a:solidFill>
                  <a:schemeClr val="accent4"/>
                </a:solidFill>
                <a:latin typeface="Comfortaa"/>
                <a:ea typeface="Comfortaa"/>
                <a:cs typeface="Comfortaa"/>
                <a:sym typeface="Comfortaa"/>
              </a:rPr>
              <a:t>The higher the gradient, the more sensitive the image is to changes in the input noise.</a:t>
            </a:r>
            <a:endParaRPr b="1" i="1">
              <a:solidFill>
                <a:schemeClr val="accent4"/>
              </a:solidFill>
              <a:latin typeface="Comfortaa"/>
              <a:ea typeface="Comfortaa"/>
              <a:cs typeface="Comfortaa"/>
              <a:sym typeface="Comfortaa"/>
            </a:endParaRPr>
          </a:p>
          <a:p>
            <a:pPr indent="0" lvl="0" marL="457200" rtl="0" algn="l">
              <a:spcBef>
                <a:spcPts val="0"/>
              </a:spcBef>
              <a:spcAft>
                <a:spcPts val="0"/>
              </a:spcAft>
              <a:buNone/>
            </a:pPr>
            <a:r>
              <a:t/>
            </a:r>
            <a:endParaRPr b="1" i="1">
              <a:solidFill>
                <a:schemeClr val="accent4"/>
              </a:solidFill>
              <a:latin typeface="Comfortaa"/>
              <a:ea typeface="Comfortaa"/>
              <a:cs typeface="Comfortaa"/>
              <a:sym typeface="Comfortaa"/>
            </a:endParaRPr>
          </a:p>
          <a:p>
            <a:pPr indent="0" lvl="0" marL="457200" rtl="0" algn="l">
              <a:spcBef>
                <a:spcPts val="0"/>
              </a:spcBef>
              <a:spcAft>
                <a:spcPts val="0"/>
              </a:spcAft>
              <a:buNone/>
            </a:pPr>
            <a:r>
              <a:rPr b="1" i="1" lang="en">
                <a:solidFill>
                  <a:schemeClr val="accent4"/>
                </a:solidFill>
                <a:latin typeface="Comfortaa"/>
                <a:ea typeface="Comfortaa"/>
                <a:cs typeface="Comfortaa"/>
                <a:sym typeface="Comfortaa"/>
              </a:rPr>
              <a:t>The CFG Scale </a:t>
            </a:r>
            <a:r>
              <a:rPr b="1" i="1" lang="en">
                <a:solidFill>
                  <a:schemeClr val="accent1"/>
                </a:solidFill>
                <a:latin typeface="Comfortaa"/>
                <a:ea typeface="Comfortaa"/>
                <a:cs typeface="Comfortaa"/>
                <a:sym typeface="Comfortaa"/>
              </a:rPr>
              <a:t>effectively amplifies the gradient of the conditional score </a:t>
            </a:r>
            <a:r>
              <a:rPr b="1" i="1" lang="en">
                <a:solidFill>
                  <a:schemeClr val="accent4"/>
                </a:solidFill>
                <a:latin typeface="Comfortaa"/>
                <a:ea typeface="Comfortaa"/>
                <a:cs typeface="Comfortaa"/>
                <a:sym typeface="Comfortaa"/>
              </a:rPr>
              <a:t>function, which makes the image more sensitive to changes in the text prompt. This can help to ensure that the generated images are more likely to match the text prompt.</a:t>
            </a:r>
            <a:endParaRPr b="1" i="1">
              <a:solidFill>
                <a:schemeClr val="accent4"/>
              </a:solidFill>
              <a:latin typeface="Comfortaa"/>
              <a:ea typeface="Comfortaa"/>
              <a:cs typeface="Comfortaa"/>
              <a:sym typeface="Comfortaa"/>
            </a:endParaRPr>
          </a:p>
          <a:p>
            <a:pPr indent="0" lvl="0" marL="457200" rtl="0" algn="l">
              <a:spcBef>
                <a:spcPts val="0"/>
              </a:spcBef>
              <a:spcAft>
                <a:spcPts val="0"/>
              </a:spcAft>
              <a:buNone/>
            </a:pPr>
            <a:br>
              <a:rPr b="1" i="1" lang="en">
                <a:solidFill>
                  <a:schemeClr val="accent4"/>
                </a:solidFill>
                <a:latin typeface="Comfortaa"/>
                <a:ea typeface="Comfortaa"/>
                <a:cs typeface="Comfortaa"/>
                <a:sym typeface="Comfortaa"/>
              </a:rPr>
            </a:br>
            <a:endParaRPr>
              <a:solidFill>
                <a:schemeClr val="dk1"/>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3" name="Google Shape;133;p20"/>
          <p:cNvSpPr txBox="1"/>
          <p:nvPr/>
        </p:nvSpPr>
        <p:spPr>
          <a:xfrm>
            <a:off x="192550" y="91325"/>
            <a:ext cx="637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Poppins SemiBold"/>
                <a:ea typeface="Poppins SemiBold"/>
                <a:cs typeface="Poppins SemiBold"/>
                <a:sym typeface="Poppins SemiBold"/>
              </a:rPr>
              <a:t>Img2img: </a:t>
            </a:r>
            <a:r>
              <a:rPr lang="en" sz="2200">
                <a:solidFill>
                  <a:schemeClr val="dk1"/>
                </a:solidFill>
                <a:latin typeface="Poppins SemiBold"/>
                <a:ea typeface="Poppins SemiBold"/>
                <a:cs typeface="Poppins SemiBold"/>
                <a:sym typeface="Poppins SemiBold"/>
              </a:rPr>
              <a:t>Terminology: Denoising Strength</a:t>
            </a:r>
            <a:endParaRPr sz="2200">
              <a:solidFill>
                <a:schemeClr val="dk1"/>
              </a:solidFill>
              <a:latin typeface="Poppins SemiBold"/>
              <a:ea typeface="Poppins SemiBold"/>
              <a:cs typeface="Poppins SemiBold"/>
              <a:sym typeface="Poppins SemiBold"/>
            </a:endParaRPr>
          </a:p>
        </p:txBody>
      </p:sp>
      <p:sp>
        <p:nvSpPr>
          <p:cNvPr id="134" name="Google Shape;134;p20"/>
          <p:cNvSpPr txBox="1"/>
          <p:nvPr/>
        </p:nvSpPr>
        <p:spPr>
          <a:xfrm>
            <a:off x="264550" y="434725"/>
            <a:ext cx="83406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a:ea typeface="Comfortaa"/>
                <a:cs typeface="Comfortaa"/>
                <a:sym typeface="Comfortaa"/>
              </a:rPr>
              <a:t>:</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   Denoising Strength</a:t>
            </a:r>
            <a:br>
              <a:rPr lang="en">
                <a:solidFill>
                  <a:schemeClr val="dk1"/>
                </a:solidFill>
                <a:latin typeface="Comfortaa"/>
                <a:ea typeface="Comfortaa"/>
                <a:cs typeface="Comfortaa"/>
                <a:sym typeface="Comfortaa"/>
              </a:rPr>
            </a:b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Denoising Strength: Controls how much noise is removed from the input image during the each denoising step. .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         </a:t>
            </a:r>
            <a:r>
              <a:rPr b="1" i="1" lang="en">
                <a:solidFill>
                  <a:schemeClr val="accent4"/>
                </a:solidFill>
                <a:latin typeface="Comfortaa"/>
                <a:ea typeface="Comfortaa"/>
                <a:cs typeface="Comfortaa"/>
                <a:sym typeface="Comfortaa"/>
              </a:rPr>
              <a:t>The higher the value, the more noise is removed, resulting in a cleaner image. </a:t>
            </a:r>
            <a:br>
              <a:rPr b="1" i="1" lang="en">
                <a:solidFill>
                  <a:schemeClr val="accent4"/>
                </a:solidFill>
                <a:latin typeface="Comfortaa"/>
                <a:ea typeface="Comfortaa"/>
                <a:cs typeface="Comfortaa"/>
                <a:sym typeface="Comfortaa"/>
              </a:rPr>
            </a:b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Denoising Strength always should not be set to the maximum, as:</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         </a:t>
            </a:r>
            <a:r>
              <a:rPr b="1" i="1" lang="en">
                <a:solidFill>
                  <a:schemeClr val="accent4"/>
                </a:solidFill>
                <a:latin typeface="Comfortaa"/>
                <a:ea typeface="Comfortaa"/>
                <a:cs typeface="Comfortaa"/>
                <a:sym typeface="Comfortaa"/>
              </a:rPr>
              <a:t>can also lead to the image losing some of its details.</a:t>
            </a:r>
            <a:endParaRPr b="1" i="1">
              <a:solidFill>
                <a:schemeClr val="accent4"/>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b="1" lang="en">
                <a:solidFill>
                  <a:schemeClr val="dk1"/>
                </a:solidFill>
                <a:latin typeface="Comfortaa"/>
                <a:ea typeface="Comfortaa"/>
                <a:cs typeface="Comfortaa"/>
                <a:sym typeface="Comfortaa"/>
              </a:rPr>
              <a:t>Good Range</a:t>
            </a:r>
            <a:r>
              <a:rPr lang="en">
                <a:solidFill>
                  <a:schemeClr val="dk1"/>
                </a:solidFill>
                <a:latin typeface="Comfortaa"/>
                <a:ea typeface="Comfortaa"/>
                <a:cs typeface="Comfortaa"/>
                <a:sym typeface="Comfortaa"/>
              </a:rPr>
              <a:t>: </a:t>
            </a:r>
            <a:r>
              <a:rPr b="1" i="1" lang="en">
                <a:solidFill>
                  <a:schemeClr val="accent4"/>
                </a:solidFill>
                <a:latin typeface="Comfortaa"/>
                <a:ea typeface="Comfortaa"/>
                <a:cs typeface="Comfortaa"/>
                <a:sym typeface="Comfortaa"/>
              </a:rPr>
              <a:t>Between 0.5 and 0.8 are a good starting point. </a:t>
            </a: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i="1" lang="en">
                <a:solidFill>
                  <a:schemeClr val="accent4"/>
                </a:solidFill>
                <a:latin typeface="Comfortaa"/>
                <a:ea typeface="Comfortaa"/>
                <a:cs typeface="Comfortaa"/>
                <a:sym typeface="Comfortaa"/>
              </a:rPr>
              <a:t>     </a:t>
            </a:r>
            <a:r>
              <a:rPr b="1" i="1" lang="en">
                <a:solidFill>
                  <a:schemeClr val="accent4"/>
                </a:solidFill>
                <a:latin typeface="Comfortaa"/>
                <a:ea typeface="Comfortaa"/>
                <a:cs typeface="Comfortaa"/>
                <a:sym typeface="Comfortaa"/>
              </a:rPr>
              <a:t>Increase</a:t>
            </a:r>
            <a:r>
              <a:rPr lang="en">
                <a:solidFill>
                  <a:schemeClr val="dk1"/>
                </a:solidFill>
                <a:latin typeface="Comfortaa"/>
                <a:ea typeface="Comfortaa"/>
                <a:cs typeface="Comfortaa"/>
                <a:sym typeface="Comfortaa"/>
              </a:rPr>
              <a:t>: Generated images are not following the text prompt closely enough.</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i="1" lang="en">
                <a:solidFill>
                  <a:schemeClr val="accent4"/>
                </a:solidFill>
                <a:latin typeface="Comfortaa"/>
                <a:ea typeface="Comfortaa"/>
                <a:cs typeface="Comfortaa"/>
                <a:sym typeface="Comfortaa"/>
              </a:rPr>
              <a:t>     </a:t>
            </a:r>
            <a:r>
              <a:rPr b="1" i="1" lang="en">
                <a:solidFill>
                  <a:schemeClr val="accent4"/>
                </a:solidFill>
                <a:latin typeface="Comfortaa"/>
                <a:ea typeface="Comfortaa"/>
                <a:cs typeface="Comfortaa"/>
                <a:sym typeface="Comfortaa"/>
              </a:rPr>
              <a:t>Decrease</a:t>
            </a:r>
            <a:r>
              <a:rPr lang="en">
                <a:solidFill>
                  <a:schemeClr val="dk1"/>
                </a:solidFill>
                <a:latin typeface="Comfortaa"/>
                <a:ea typeface="Comfortaa"/>
                <a:cs typeface="Comfortaa"/>
                <a:sym typeface="Comfortaa"/>
              </a:rPr>
              <a:t>: Generated images are becoming too repetitive or low-quality.</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Note: </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Sweet spot for Denoising Strength needs to be searched.</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Denoising Strength is not the only param that can be used to control the generation.</a:t>
            </a:r>
            <a:endParaRPr>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Other parameters matter as well, such as the</a:t>
            </a:r>
            <a:r>
              <a:rPr b="1" i="1" lang="en">
                <a:solidFill>
                  <a:schemeClr val="accent4"/>
                </a:solidFill>
                <a:latin typeface="Comfortaa"/>
                <a:ea typeface="Comfortaa"/>
                <a:cs typeface="Comfortaa"/>
                <a:sym typeface="Comfortaa"/>
              </a:rPr>
              <a:t> number of diffusion steps</a:t>
            </a:r>
            <a:r>
              <a:rPr lang="en">
                <a:solidFill>
                  <a:schemeClr val="dk1"/>
                </a:solidFill>
                <a:latin typeface="Comfortaa"/>
                <a:ea typeface="Comfortaa"/>
                <a:cs typeface="Comfortaa"/>
                <a:sym typeface="Comfortaa"/>
              </a:rPr>
              <a:t> and the </a:t>
            </a:r>
            <a:r>
              <a:rPr b="1" i="1" lang="en">
                <a:solidFill>
                  <a:schemeClr val="accent4"/>
                </a:solidFill>
                <a:latin typeface="Comfortaa"/>
                <a:ea typeface="Comfortaa"/>
                <a:cs typeface="Comfortaa"/>
                <a:sym typeface="Comfortaa"/>
              </a:rPr>
              <a:t>temperature</a:t>
            </a:r>
            <a:r>
              <a:rPr lang="en">
                <a:solidFill>
                  <a:schemeClr val="dk1"/>
                </a:solidFill>
                <a:latin typeface="Comfortaa"/>
                <a:ea typeface="Comfortaa"/>
                <a:cs typeface="Comfortaa"/>
                <a:sym typeface="Comfortaa"/>
              </a:rPr>
              <a:t> etc.</a:t>
            </a:r>
            <a:endParaRPr>
              <a:solidFill>
                <a:schemeClr val="dk1"/>
              </a:solidFill>
              <a:latin typeface="Comfortaa"/>
              <a:ea typeface="Comfortaa"/>
              <a:cs typeface="Comfortaa"/>
              <a:sym typeface="Comfortaa"/>
            </a:endParaRPr>
          </a:p>
          <a:p>
            <a:pPr indent="0" lvl="0" marL="914400" rtl="0" algn="l">
              <a:spcBef>
                <a:spcPts val="0"/>
              </a:spcBef>
              <a:spcAft>
                <a:spcPts val="0"/>
              </a:spcAft>
              <a:buNone/>
            </a:pPr>
            <a:r>
              <a:t/>
            </a:r>
            <a:endParaRPr>
              <a:solidFill>
                <a:schemeClr val="dk1"/>
              </a:solidFill>
              <a:latin typeface="Comfortaa"/>
              <a:ea typeface="Comfortaa"/>
              <a:cs typeface="Comfortaa"/>
              <a:sym typeface="Comfortaa"/>
            </a:endParaRPr>
          </a:p>
        </p:txBody>
      </p:sp>
      <p:pic>
        <p:nvPicPr>
          <p:cNvPr id="135" name="Google Shape;135;p20"/>
          <p:cNvPicPr preferRelativeResize="0"/>
          <p:nvPr/>
        </p:nvPicPr>
        <p:blipFill>
          <a:blip r:embed="rId4">
            <a:alphaModFix/>
          </a:blip>
          <a:stretch>
            <a:fillRect/>
          </a:stretch>
        </p:blipFill>
        <p:spPr>
          <a:xfrm>
            <a:off x="752925" y="1017725"/>
            <a:ext cx="7973774" cy="441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1" name="Google Shape;14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3" name="Google Shape;143;p21"/>
          <p:cNvSpPr txBox="1"/>
          <p:nvPr/>
        </p:nvSpPr>
        <p:spPr>
          <a:xfrm>
            <a:off x="192550" y="91325"/>
            <a:ext cx="637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Poppins SemiBold"/>
                <a:ea typeface="Poppins SemiBold"/>
                <a:cs typeface="Poppins SemiBold"/>
                <a:sym typeface="Poppins SemiBold"/>
              </a:rPr>
              <a:t>Img2img: Terminology: Denoising Strength</a:t>
            </a:r>
            <a:endParaRPr sz="2200">
              <a:solidFill>
                <a:schemeClr val="dk1"/>
              </a:solidFill>
              <a:latin typeface="Poppins SemiBold"/>
              <a:ea typeface="Poppins SemiBold"/>
              <a:cs typeface="Poppins SemiBold"/>
              <a:sym typeface="Poppins SemiBold"/>
            </a:endParaRPr>
          </a:p>
        </p:txBody>
      </p:sp>
      <p:pic>
        <p:nvPicPr>
          <p:cNvPr id="144" name="Google Shape;144;p21"/>
          <p:cNvPicPr preferRelativeResize="0"/>
          <p:nvPr/>
        </p:nvPicPr>
        <p:blipFill>
          <a:blip r:embed="rId4">
            <a:alphaModFix/>
          </a:blip>
          <a:stretch>
            <a:fillRect/>
          </a:stretch>
        </p:blipFill>
        <p:spPr>
          <a:xfrm>
            <a:off x="752925" y="1017725"/>
            <a:ext cx="7973774" cy="441075"/>
          </a:xfrm>
          <a:prstGeom prst="rect">
            <a:avLst/>
          </a:prstGeom>
          <a:noFill/>
          <a:ln>
            <a:noFill/>
          </a:ln>
        </p:spPr>
      </p:pic>
      <p:pic>
        <p:nvPicPr>
          <p:cNvPr id="145" name="Google Shape;145;p21"/>
          <p:cNvPicPr preferRelativeResize="0"/>
          <p:nvPr/>
        </p:nvPicPr>
        <p:blipFill>
          <a:blip r:embed="rId5">
            <a:alphaModFix/>
          </a:blip>
          <a:stretch>
            <a:fillRect/>
          </a:stretch>
        </p:blipFill>
        <p:spPr>
          <a:xfrm>
            <a:off x="2677011" y="1580725"/>
            <a:ext cx="3544275" cy="3317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